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63" r:id="rId2"/>
    <p:sldId id="259" r:id="rId3"/>
    <p:sldId id="257" r:id="rId4"/>
    <p:sldId id="258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60" r:id="rId14"/>
    <p:sldId id="261" r:id="rId15"/>
    <p:sldId id="262" r:id="rId16"/>
    <p:sldId id="272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4D853B-117A-4A40-9092-F601B713E154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5C23B37-C0D3-423A-B9D5-1EBCAE35AC71}">
      <dgm:prSet/>
      <dgm:spPr/>
      <dgm:t>
        <a:bodyPr/>
        <a:lstStyle/>
        <a:p>
          <a:r>
            <a:rPr lang="es-ES" err="1">
              <a:solidFill>
                <a:schemeClr val="tx1"/>
              </a:solidFill>
            </a:rPr>
            <a:t>The</a:t>
          </a:r>
          <a:r>
            <a:rPr lang="es-ES">
              <a:solidFill>
                <a:schemeClr val="tx1"/>
              </a:solidFill>
            </a:rPr>
            <a:t> Costa del Sol </a:t>
          </a:r>
          <a:r>
            <a:rPr lang="es-ES" err="1">
              <a:solidFill>
                <a:schemeClr val="tx1"/>
              </a:solidFill>
            </a:rPr>
            <a:t>is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one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of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the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most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important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tourist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areas</a:t>
          </a:r>
          <a:r>
            <a:rPr lang="es-ES">
              <a:solidFill>
                <a:schemeClr val="tx1"/>
              </a:solidFill>
            </a:rPr>
            <a:t> in </a:t>
          </a:r>
          <a:r>
            <a:rPr lang="es-ES" err="1">
              <a:solidFill>
                <a:schemeClr val="tx1"/>
              </a:solidFill>
            </a:rPr>
            <a:t>Spain</a:t>
          </a:r>
          <a:r>
            <a:rPr lang="es-ES">
              <a:solidFill>
                <a:schemeClr val="tx1"/>
              </a:solidFill>
            </a:rPr>
            <a:t>, </a:t>
          </a:r>
          <a:r>
            <a:rPr lang="es-ES" b="0" err="1">
              <a:solidFill>
                <a:schemeClr val="tx1"/>
              </a:solidFill>
            </a:rPr>
            <a:t>concentrating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around</a:t>
          </a:r>
          <a:r>
            <a:rPr lang="es-ES">
              <a:solidFill>
                <a:schemeClr val="tx1"/>
              </a:solidFill>
            </a:rPr>
            <a:t> 35% </a:t>
          </a:r>
          <a:r>
            <a:rPr lang="es-ES" err="1">
              <a:solidFill>
                <a:schemeClr val="tx1"/>
              </a:solidFill>
            </a:rPr>
            <a:t>of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tourism</a:t>
          </a:r>
          <a:r>
            <a:rPr lang="es-ES">
              <a:solidFill>
                <a:schemeClr val="tx1"/>
              </a:solidFill>
            </a:rPr>
            <a:t> in </a:t>
          </a:r>
          <a:r>
            <a:rPr lang="es-ES" err="1">
              <a:solidFill>
                <a:schemeClr val="tx1"/>
              </a:solidFill>
            </a:rPr>
            <a:t>Andalusia</a:t>
          </a:r>
          <a:r>
            <a:rPr lang="es-ES">
              <a:solidFill>
                <a:schemeClr val="tx1"/>
              </a:solidFill>
            </a:rPr>
            <a:t> and hosting more </a:t>
          </a:r>
          <a:r>
            <a:rPr lang="es-ES" err="1">
              <a:solidFill>
                <a:schemeClr val="tx1"/>
              </a:solidFill>
            </a:rPr>
            <a:t>than</a:t>
          </a:r>
          <a:r>
            <a:rPr lang="es-ES">
              <a:solidFill>
                <a:schemeClr val="tx1"/>
              </a:solidFill>
            </a:rPr>
            <a:t> 17 </a:t>
          </a:r>
          <a:r>
            <a:rPr lang="es-ES" err="1">
              <a:solidFill>
                <a:schemeClr val="tx1"/>
              </a:solidFill>
            </a:rPr>
            <a:t>million</a:t>
          </a:r>
          <a:r>
            <a:rPr lang="es-ES">
              <a:solidFill>
                <a:schemeClr val="tx1"/>
              </a:solidFill>
            </a:rPr>
            <a:t> hotel overnight </a:t>
          </a:r>
          <a:r>
            <a:rPr lang="es-ES" err="1">
              <a:solidFill>
                <a:schemeClr val="tx1"/>
              </a:solidFill>
            </a:rPr>
            <a:t>stays</a:t>
          </a:r>
          <a:r>
            <a:rPr lang="es-ES">
              <a:solidFill>
                <a:schemeClr val="tx1"/>
              </a:solidFill>
            </a:rPr>
            <a:t> per </a:t>
          </a:r>
          <a:r>
            <a:rPr lang="es-ES" err="1">
              <a:solidFill>
                <a:schemeClr val="tx1"/>
              </a:solidFill>
            </a:rPr>
            <a:t>year</a:t>
          </a:r>
          <a:r>
            <a:rPr lang="es-ES">
              <a:solidFill>
                <a:schemeClr val="tx1"/>
              </a:solidFill>
            </a:rPr>
            <a:t>.</a:t>
          </a:r>
          <a:endParaRPr lang="en-US">
            <a:solidFill>
              <a:schemeClr val="tx1"/>
            </a:solidFill>
          </a:endParaRPr>
        </a:p>
      </dgm:t>
    </dgm:pt>
    <dgm:pt modelId="{F7274F83-452F-4646-BF71-B210C3CC20CD}" type="parTrans" cxnId="{3A8D5159-943B-4668-AEC7-D4F96D17792C}">
      <dgm:prSet/>
      <dgm:spPr/>
      <dgm:t>
        <a:bodyPr/>
        <a:lstStyle/>
        <a:p>
          <a:endParaRPr lang="en-US"/>
        </a:p>
      </dgm:t>
    </dgm:pt>
    <dgm:pt modelId="{C327FA17-B2CA-4048-B65B-563388A4334F}" type="sibTrans" cxnId="{3A8D5159-943B-4668-AEC7-D4F96D17792C}">
      <dgm:prSet/>
      <dgm:spPr/>
      <dgm:t>
        <a:bodyPr/>
        <a:lstStyle/>
        <a:p>
          <a:endParaRPr lang="en-US"/>
        </a:p>
      </dgm:t>
    </dgm:pt>
    <dgm:pt modelId="{BF0C1B9E-2857-46C9-8590-554FD2BF9B40}">
      <dgm:prSet/>
      <dgm:spPr/>
      <dgm:t>
        <a:bodyPr/>
        <a:lstStyle/>
        <a:p>
          <a:r>
            <a:rPr lang="es-ES">
              <a:solidFill>
                <a:schemeClr val="tx1"/>
              </a:solidFill>
            </a:rPr>
            <a:t>In 2019 </a:t>
          </a:r>
          <a:r>
            <a:rPr lang="es-ES" err="1">
              <a:solidFill>
                <a:schemeClr val="tx1"/>
              </a:solidFill>
            </a:rPr>
            <a:t>it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welcomed</a:t>
          </a:r>
          <a:r>
            <a:rPr lang="es-ES">
              <a:solidFill>
                <a:schemeClr val="tx1"/>
              </a:solidFill>
            </a:rPr>
            <a:t> more </a:t>
          </a:r>
          <a:r>
            <a:rPr lang="es-ES" err="1">
              <a:solidFill>
                <a:schemeClr val="tx1"/>
              </a:solidFill>
            </a:rPr>
            <a:t>than</a:t>
          </a:r>
          <a:r>
            <a:rPr lang="es-ES">
              <a:solidFill>
                <a:schemeClr val="tx1"/>
              </a:solidFill>
            </a:rPr>
            <a:t> 13,000,000 </a:t>
          </a:r>
          <a:r>
            <a:rPr lang="es-ES" err="1">
              <a:solidFill>
                <a:schemeClr val="tx1"/>
              </a:solidFill>
            </a:rPr>
            <a:t>visitors</a:t>
          </a:r>
          <a:r>
            <a:rPr lang="es-ES">
              <a:solidFill>
                <a:schemeClr val="tx1"/>
              </a:solidFill>
            </a:rPr>
            <a:t>, </a:t>
          </a:r>
          <a:r>
            <a:rPr lang="es-ES" err="1">
              <a:solidFill>
                <a:schemeClr val="tx1"/>
              </a:solidFill>
            </a:rPr>
            <a:t>enjoyed</a:t>
          </a:r>
          <a:r>
            <a:rPr lang="es-ES">
              <a:solidFill>
                <a:schemeClr val="tx1"/>
              </a:solidFill>
            </a:rPr>
            <a:t> 300 </a:t>
          </a:r>
          <a:r>
            <a:rPr lang="es-ES" err="1">
              <a:solidFill>
                <a:schemeClr val="tx1"/>
              </a:solidFill>
            </a:rPr>
            <a:t>days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of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sunshine</a:t>
          </a:r>
          <a:r>
            <a:rPr lang="es-ES">
              <a:solidFill>
                <a:schemeClr val="tx1"/>
              </a:solidFill>
            </a:rPr>
            <a:t>, </a:t>
          </a:r>
          <a:r>
            <a:rPr lang="es-ES" err="1">
              <a:solidFill>
                <a:schemeClr val="tx1"/>
              </a:solidFill>
            </a:rPr>
            <a:t>it</a:t>
          </a:r>
          <a:r>
            <a:rPr lang="es-ES">
              <a:solidFill>
                <a:schemeClr val="tx1"/>
              </a:solidFill>
            </a:rPr>
            <a:t> has 150 </a:t>
          </a:r>
          <a:r>
            <a:rPr lang="es-ES" err="1">
              <a:solidFill>
                <a:schemeClr val="tx1"/>
              </a:solidFill>
            </a:rPr>
            <a:t>kilometers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of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coastline</a:t>
          </a:r>
          <a:r>
            <a:rPr lang="es-ES">
              <a:solidFill>
                <a:schemeClr val="tx1"/>
              </a:solidFill>
            </a:rPr>
            <a:t> and </a:t>
          </a:r>
          <a:r>
            <a:rPr lang="es-ES" err="1">
              <a:solidFill>
                <a:schemeClr val="tx1"/>
              </a:solidFill>
            </a:rPr>
            <a:t>beaches</a:t>
          </a:r>
          <a:r>
            <a:rPr lang="es-ES">
              <a:solidFill>
                <a:schemeClr val="tx1"/>
              </a:solidFill>
            </a:rPr>
            <a:t> and </a:t>
          </a:r>
          <a:r>
            <a:rPr lang="es-ES" err="1">
              <a:solidFill>
                <a:schemeClr val="tx1"/>
              </a:solidFill>
            </a:rPr>
            <a:t>is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one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of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the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most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important</a:t>
          </a:r>
          <a:r>
            <a:rPr lang="es-ES">
              <a:solidFill>
                <a:schemeClr val="tx1"/>
              </a:solidFill>
            </a:rPr>
            <a:t> </a:t>
          </a:r>
          <a:r>
            <a:rPr lang="es-ES" err="1">
              <a:solidFill>
                <a:schemeClr val="tx1"/>
              </a:solidFill>
            </a:rPr>
            <a:t>tourist</a:t>
          </a:r>
          <a:r>
            <a:rPr lang="es-ES">
              <a:solidFill>
                <a:schemeClr val="tx1"/>
              </a:solidFill>
            </a:rPr>
            <a:t>, </a:t>
          </a:r>
          <a:r>
            <a:rPr lang="es-ES" err="1">
              <a:solidFill>
                <a:schemeClr val="tx1"/>
              </a:solidFill>
            </a:rPr>
            <a:t>economic</a:t>
          </a:r>
          <a:r>
            <a:rPr lang="es-ES">
              <a:solidFill>
                <a:schemeClr val="tx1"/>
              </a:solidFill>
            </a:rPr>
            <a:t> and </a:t>
          </a:r>
          <a:r>
            <a:rPr lang="es-ES" err="1">
              <a:solidFill>
                <a:schemeClr val="tx1"/>
              </a:solidFill>
            </a:rPr>
            <a:t>demographic</a:t>
          </a:r>
          <a:r>
            <a:rPr lang="es-ES">
              <a:solidFill>
                <a:schemeClr val="tx1"/>
              </a:solidFill>
            </a:rPr>
            <a:t> centers in </a:t>
          </a:r>
          <a:r>
            <a:rPr lang="es-ES" err="1">
              <a:solidFill>
                <a:schemeClr val="tx1"/>
              </a:solidFill>
            </a:rPr>
            <a:t>Spain</a:t>
          </a:r>
          <a:r>
            <a:rPr lang="es-ES">
              <a:solidFill>
                <a:schemeClr val="tx1"/>
              </a:solidFill>
            </a:rPr>
            <a:t>.</a:t>
          </a:r>
          <a:endParaRPr lang="en-US">
            <a:solidFill>
              <a:schemeClr val="tx1"/>
            </a:solidFill>
          </a:endParaRPr>
        </a:p>
      </dgm:t>
    </dgm:pt>
    <dgm:pt modelId="{75183E6A-E703-41C1-B193-3FD5FB5C6330}" type="parTrans" cxnId="{1331FBD5-9263-4F5B-AD7E-43B6CDACD4B8}">
      <dgm:prSet/>
      <dgm:spPr/>
      <dgm:t>
        <a:bodyPr/>
        <a:lstStyle/>
        <a:p>
          <a:endParaRPr lang="en-US"/>
        </a:p>
      </dgm:t>
    </dgm:pt>
    <dgm:pt modelId="{07FBFDF9-F613-4355-B7EC-6A9D554AA409}" type="sibTrans" cxnId="{1331FBD5-9263-4F5B-AD7E-43B6CDACD4B8}">
      <dgm:prSet/>
      <dgm:spPr/>
      <dgm:t>
        <a:bodyPr/>
        <a:lstStyle/>
        <a:p>
          <a:endParaRPr lang="en-US"/>
        </a:p>
      </dgm:t>
    </dgm:pt>
    <dgm:pt modelId="{D926A30D-EB28-405C-9D6A-72FFD96E3148}" type="pres">
      <dgm:prSet presAssocID="{994D853B-117A-4A40-9092-F601B713E154}" presName="linear" presStyleCnt="0">
        <dgm:presLayoutVars>
          <dgm:animLvl val="lvl"/>
          <dgm:resizeHandles val="exact"/>
        </dgm:presLayoutVars>
      </dgm:prSet>
      <dgm:spPr/>
    </dgm:pt>
    <dgm:pt modelId="{8082B9FD-5A4F-4C06-BCD3-A9139A929562}" type="pres">
      <dgm:prSet presAssocID="{55C23B37-C0D3-423A-B9D5-1EBCAE35AC7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CD03D4F-6221-44B7-A540-A1C705797750}" type="pres">
      <dgm:prSet presAssocID="{C327FA17-B2CA-4048-B65B-563388A4334F}" presName="spacer" presStyleCnt="0"/>
      <dgm:spPr/>
    </dgm:pt>
    <dgm:pt modelId="{B0D08A42-99B5-48E4-9556-764865DABC89}" type="pres">
      <dgm:prSet presAssocID="{BF0C1B9E-2857-46C9-8590-554FD2BF9B4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FB1052F-7215-4115-A2D5-6C46B152D7E6}" type="presOf" srcId="{55C23B37-C0D3-423A-B9D5-1EBCAE35AC71}" destId="{8082B9FD-5A4F-4C06-BCD3-A9139A929562}" srcOrd="0" destOrd="0" presId="urn:microsoft.com/office/officeart/2005/8/layout/vList2"/>
    <dgm:cxn modelId="{3A8D5159-943B-4668-AEC7-D4F96D17792C}" srcId="{994D853B-117A-4A40-9092-F601B713E154}" destId="{55C23B37-C0D3-423A-B9D5-1EBCAE35AC71}" srcOrd="0" destOrd="0" parTransId="{F7274F83-452F-4646-BF71-B210C3CC20CD}" sibTransId="{C327FA17-B2CA-4048-B65B-563388A4334F}"/>
    <dgm:cxn modelId="{40F27063-D84F-4924-98F1-1DD26D2309DA}" type="presOf" srcId="{BF0C1B9E-2857-46C9-8590-554FD2BF9B40}" destId="{B0D08A42-99B5-48E4-9556-764865DABC89}" srcOrd="0" destOrd="0" presId="urn:microsoft.com/office/officeart/2005/8/layout/vList2"/>
    <dgm:cxn modelId="{897DC1A4-A9B0-420B-AFDC-E5E7395F33F8}" type="presOf" srcId="{994D853B-117A-4A40-9092-F601B713E154}" destId="{D926A30D-EB28-405C-9D6A-72FFD96E3148}" srcOrd="0" destOrd="0" presId="urn:microsoft.com/office/officeart/2005/8/layout/vList2"/>
    <dgm:cxn modelId="{1331FBD5-9263-4F5B-AD7E-43B6CDACD4B8}" srcId="{994D853B-117A-4A40-9092-F601B713E154}" destId="{BF0C1B9E-2857-46C9-8590-554FD2BF9B40}" srcOrd="1" destOrd="0" parTransId="{75183E6A-E703-41C1-B193-3FD5FB5C6330}" sibTransId="{07FBFDF9-F613-4355-B7EC-6A9D554AA409}"/>
    <dgm:cxn modelId="{657E77B1-9AAC-4F89-97E0-08A560DEF3E8}" type="presParOf" srcId="{D926A30D-EB28-405C-9D6A-72FFD96E3148}" destId="{8082B9FD-5A4F-4C06-BCD3-A9139A929562}" srcOrd="0" destOrd="0" presId="urn:microsoft.com/office/officeart/2005/8/layout/vList2"/>
    <dgm:cxn modelId="{015C1A67-323E-4C22-85E6-63400C3C7938}" type="presParOf" srcId="{D926A30D-EB28-405C-9D6A-72FFD96E3148}" destId="{ECD03D4F-6221-44B7-A540-A1C705797750}" srcOrd="1" destOrd="0" presId="urn:microsoft.com/office/officeart/2005/8/layout/vList2"/>
    <dgm:cxn modelId="{EE97BF03-80A9-46E2-A0FE-C3DFFE7100C2}" type="presParOf" srcId="{D926A30D-EB28-405C-9D6A-72FFD96E3148}" destId="{B0D08A42-99B5-48E4-9556-764865DABC8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2B9FD-5A4F-4C06-BCD3-A9139A929562}">
      <dsp:nvSpPr>
        <dsp:cNvPr id="0" name=""/>
        <dsp:cNvSpPr/>
      </dsp:nvSpPr>
      <dsp:spPr>
        <a:xfrm>
          <a:off x="0" y="11184"/>
          <a:ext cx="5257800" cy="20562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err="1">
              <a:solidFill>
                <a:schemeClr val="tx1"/>
              </a:solidFill>
            </a:rPr>
            <a:t>The</a:t>
          </a:r>
          <a:r>
            <a:rPr lang="es-ES" sz="2000" kern="1200">
              <a:solidFill>
                <a:schemeClr val="tx1"/>
              </a:solidFill>
            </a:rPr>
            <a:t> Costa del Sol </a:t>
          </a:r>
          <a:r>
            <a:rPr lang="es-ES" sz="2000" kern="1200" err="1">
              <a:solidFill>
                <a:schemeClr val="tx1"/>
              </a:solidFill>
            </a:rPr>
            <a:t>is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one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of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the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most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important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tourist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areas</a:t>
          </a:r>
          <a:r>
            <a:rPr lang="es-ES" sz="2000" kern="1200">
              <a:solidFill>
                <a:schemeClr val="tx1"/>
              </a:solidFill>
            </a:rPr>
            <a:t> in </a:t>
          </a:r>
          <a:r>
            <a:rPr lang="es-ES" sz="2000" kern="1200" err="1">
              <a:solidFill>
                <a:schemeClr val="tx1"/>
              </a:solidFill>
            </a:rPr>
            <a:t>Spain</a:t>
          </a:r>
          <a:r>
            <a:rPr lang="es-ES" sz="2000" kern="1200">
              <a:solidFill>
                <a:schemeClr val="tx1"/>
              </a:solidFill>
            </a:rPr>
            <a:t>, </a:t>
          </a:r>
          <a:r>
            <a:rPr lang="es-ES" sz="2000" b="0" kern="1200" err="1">
              <a:solidFill>
                <a:schemeClr val="tx1"/>
              </a:solidFill>
            </a:rPr>
            <a:t>concentrating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around</a:t>
          </a:r>
          <a:r>
            <a:rPr lang="es-ES" sz="2000" kern="1200">
              <a:solidFill>
                <a:schemeClr val="tx1"/>
              </a:solidFill>
            </a:rPr>
            <a:t> 35% </a:t>
          </a:r>
          <a:r>
            <a:rPr lang="es-ES" sz="2000" kern="1200" err="1">
              <a:solidFill>
                <a:schemeClr val="tx1"/>
              </a:solidFill>
            </a:rPr>
            <a:t>of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tourism</a:t>
          </a:r>
          <a:r>
            <a:rPr lang="es-ES" sz="2000" kern="1200">
              <a:solidFill>
                <a:schemeClr val="tx1"/>
              </a:solidFill>
            </a:rPr>
            <a:t> in </a:t>
          </a:r>
          <a:r>
            <a:rPr lang="es-ES" sz="2000" kern="1200" err="1">
              <a:solidFill>
                <a:schemeClr val="tx1"/>
              </a:solidFill>
            </a:rPr>
            <a:t>Andalusia</a:t>
          </a:r>
          <a:r>
            <a:rPr lang="es-ES" sz="2000" kern="1200">
              <a:solidFill>
                <a:schemeClr val="tx1"/>
              </a:solidFill>
            </a:rPr>
            <a:t> and hosting more </a:t>
          </a:r>
          <a:r>
            <a:rPr lang="es-ES" sz="2000" kern="1200" err="1">
              <a:solidFill>
                <a:schemeClr val="tx1"/>
              </a:solidFill>
            </a:rPr>
            <a:t>than</a:t>
          </a:r>
          <a:r>
            <a:rPr lang="es-ES" sz="2000" kern="1200">
              <a:solidFill>
                <a:schemeClr val="tx1"/>
              </a:solidFill>
            </a:rPr>
            <a:t> 17 </a:t>
          </a:r>
          <a:r>
            <a:rPr lang="es-ES" sz="2000" kern="1200" err="1">
              <a:solidFill>
                <a:schemeClr val="tx1"/>
              </a:solidFill>
            </a:rPr>
            <a:t>million</a:t>
          </a:r>
          <a:r>
            <a:rPr lang="es-ES" sz="2000" kern="1200">
              <a:solidFill>
                <a:schemeClr val="tx1"/>
              </a:solidFill>
            </a:rPr>
            <a:t> hotel overnight </a:t>
          </a:r>
          <a:r>
            <a:rPr lang="es-ES" sz="2000" kern="1200" err="1">
              <a:solidFill>
                <a:schemeClr val="tx1"/>
              </a:solidFill>
            </a:rPr>
            <a:t>stays</a:t>
          </a:r>
          <a:r>
            <a:rPr lang="es-ES" sz="2000" kern="1200">
              <a:solidFill>
                <a:schemeClr val="tx1"/>
              </a:solidFill>
            </a:rPr>
            <a:t> per </a:t>
          </a:r>
          <a:r>
            <a:rPr lang="es-ES" sz="2000" kern="1200" err="1">
              <a:solidFill>
                <a:schemeClr val="tx1"/>
              </a:solidFill>
            </a:rPr>
            <a:t>year</a:t>
          </a:r>
          <a:r>
            <a:rPr lang="es-ES" sz="2000" kern="1200">
              <a:solidFill>
                <a:schemeClr val="tx1"/>
              </a:solidFill>
            </a:rPr>
            <a:t>.</a:t>
          </a:r>
          <a:endParaRPr lang="en-US" sz="2000" kern="1200">
            <a:solidFill>
              <a:schemeClr val="tx1"/>
            </a:solidFill>
          </a:endParaRPr>
        </a:p>
      </dsp:txBody>
      <dsp:txXfrm>
        <a:off x="100379" y="111563"/>
        <a:ext cx="5057042" cy="1855517"/>
      </dsp:txXfrm>
    </dsp:sp>
    <dsp:sp modelId="{B0D08A42-99B5-48E4-9556-764865DABC89}">
      <dsp:nvSpPr>
        <dsp:cNvPr id="0" name=""/>
        <dsp:cNvSpPr/>
      </dsp:nvSpPr>
      <dsp:spPr>
        <a:xfrm>
          <a:off x="0" y="2125060"/>
          <a:ext cx="5257800" cy="20562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solidFill>
                <a:schemeClr val="tx1"/>
              </a:solidFill>
            </a:rPr>
            <a:t>In 2019 </a:t>
          </a:r>
          <a:r>
            <a:rPr lang="es-ES" sz="2000" kern="1200" err="1">
              <a:solidFill>
                <a:schemeClr val="tx1"/>
              </a:solidFill>
            </a:rPr>
            <a:t>it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welcomed</a:t>
          </a:r>
          <a:r>
            <a:rPr lang="es-ES" sz="2000" kern="1200">
              <a:solidFill>
                <a:schemeClr val="tx1"/>
              </a:solidFill>
            </a:rPr>
            <a:t> more </a:t>
          </a:r>
          <a:r>
            <a:rPr lang="es-ES" sz="2000" kern="1200" err="1">
              <a:solidFill>
                <a:schemeClr val="tx1"/>
              </a:solidFill>
            </a:rPr>
            <a:t>than</a:t>
          </a:r>
          <a:r>
            <a:rPr lang="es-ES" sz="2000" kern="1200">
              <a:solidFill>
                <a:schemeClr val="tx1"/>
              </a:solidFill>
            </a:rPr>
            <a:t> 13,000,000 </a:t>
          </a:r>
          <a:r>
            <a:rPr lang="es-ES" sz="2000" kern="1200" err="1">
              <a:solidFill>
                <a:schemeClr val="tx1"/>
              </a:solidFill>
            </a:rPr>
            <a:t>visitors</a:t>
          </a:r>
          <a:r>
            <a:rPr lang="es-ES" sz="2000" kern="1200">
              <a:solidFill>
                <a:schemeClr val="tx1"/>
              </a:solidFill>
            </a:rPr>
            <a:t>, </a:t>
          </a:r>
          <a:r>
            <a:rPr lang="es-ES" sz="2000" kern="1200" err="1">
              <a:solidFill>
                <a:schemeClr val="tx1"/>
              </a:solidFill>
            </a:rPr>
            <a:t>enjoyed</a:t>
          </a:r>
          <a:r>
            <a:rPr lang="es-ES" sz="2000" kern="1200">
              <a:solidFill>
                <a:schemeClr val="tx1"/>
              </a:solidFill>
            </a:rPr>
            <a:t> 300 </a:t>
          </a:r>
          <a:r>
            <a:rPr lang="es-ES" sz="2000" kern="1200" err="1">
              <a:solidFill>
                <a:schemeClr val="tx1"/>
              </a:solidFill>
            </a:rPr>
            <a:t>days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of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sunshine</a:t>
          </a:r>
          <a:r>
            <a:rPr lang="es-ES" sz="2000" kern="1200">
              <a:solidFill>
                <a:schemeClr val="tx1"/>
              </a:solidFill>
            </a:rPr>
            <a:t>, </a:t>
          </a:r>
          <a:r>
            <a:rPr lang="es-ES" sz="2000" kern="1200" err="1">
              <a:solidFill>
                <a:schemeClr val="tx1"/>
              </a:solidFill>
            </a:rPr>
            <a:t>it</a:t>
          </a:r>
          <a:r>
            <a:rPr lang="es-ES" sz="2000" kern="1200">
              <a:solidFill>
                <a:schemeClr val="tx1"/>
              </a:solidFill>
            </a:rPr>
            <a:t> has 150 </a:t>
          </a:r>
          <a:r>
            <a:rPr lang="es-ES" sz="2000" kern="1200" err="1">
              <a:solidFill>
                <a:schemeClr val="tx1"/>
              </a:solidFill>
            </a:rPr>
            <a:t>kilometers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of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coastline</a:t>
          </a:r>
          <a:r>
            <a:rPr lang="es-ES" sz="2000" kern="1200">
              <a:solidFill>
                <a:schemeClr val="tx1"/>
              </a:solidFill>
            </a:rPr>
            <a:t> and </a:t>
          </a:r>
          <a:r>
            <a:rPr lang="es-ES" sz="2000" kern="1200" err="1">
              <a:solidFill>
                <a:schemeClr val="tx1"/>
              </a:solidFill>
            </a:rPr>
            <a:t>beaches</a:t>
          </a:r>
          <a:r>
            <a:rPr lang="es-ES" sz="2000" kern="1200">
              <a:solidFill>
                <a:schemeClr val="tx1"/>
              </a:solidFill>
            </a:rPr>
            <a:t> and </a:t>
          </a:r>
          <a:r>
            <a:rPr lang="es-ES" sz="2000" kern="1200" err="1">
              <a:solidFill>
                <a:schemeClr val="tx1"/>
              </a:solidFill>
            </a:rPr>
            <a:t>is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one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of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the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most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important</a:t>
          </a:r>
          <a:r>
            <a:rPr lang="es-ES" sz="2000" kern="1200">
              <a:solidFill>
                <a:schemeClr val="tx1"/>
              </a:solidFill>
            </a:rPr>
            <a:t> </a:t>
          </a:r>
          <a:r>
            <a:rPr lang="es-ES" sz="2000" kern="1200" err="1">
              <a:solidFill>
                <a:schemeClr val="tx1"/>
              </a:solidFill>
            </a:rPr>
            <a:t>tourist</a:t>
          </a:r>
          <a:r>
            <a:rPr lang="es-ES" sz="2000" kern="1200">
              <a:solidFill>
                <a:schemeClr val="tx1"/>
              </a:solidFill>
            </a:rPr>
            <a:t>, </a:t>
          </a:r>
          <a:r>
            <a:rPr lang="es-ES" sz="2000" kern="1200" err="1">
              <a:solidFill>
                <a:schemeClr val="tx1"/>
              </a:solidFill>
            </a:rPr>
            <a:t>economic</a:t>
          </a:r>
          <a:r>
            <a:rPr lang="es-ES" sz="2000" kern="1200">
              <a:solidFill>
                <a:schemeClr val="tx1"/>
              </a:solidFill>
            </a:rPr>
            <a:t> and </a:t>
          </a:r>
          <a:r>
            <a:rPr lang="es-ES" sz="2000" kern="1200" err="1">
              <a:solidFill>
                <a:schemeClr val="tx1"/>
              </a:solidFill>
            </a:rPr>
            <a:t>demographic</a:t>
          </a:r>
          <a:r>
            <a:rPr lang="es-ES" sz="2000" kern="1200">
              <a:solidFill>
                <a:schemeClr val="tx1"/>
              </a:solidFill>
            </a:rPr>
            <a:t> centers in </a:t>
          </a:r>
          <a:r>
            <a:rPr lang="es-ES" sz="2000" kern="1200" err="1">
              <a:solidFill>
                <a:schemeClr val="tx1"/>
              </a:solidFill>
            </a:rPr>
            <a:t>Spain</a:t>
          </a:r>
          <a:r>
            <a:rPr lang="es-ES" sz="2000" kern="1200">
              <a:solidFill>
                <a:schemeClr val="tx1"/>
              </a:solidFill>
            </a:rPr>
            <a:t>.</a:t>
          </a:r>
          <a:endParaRPr lang="en-US" sz="2000" kern="1200">
            <a:solidFill>
              <a:schemeClr val="tx1"/>
            </a:solidFill>
          </a:endParaRPr>
        </a:p>
      </dsp:txBody>
      <dsp:txXfrm>
        <a:off x="100379" y="2225439"/>
        <a:ext cx="5057042" cy="1855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85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658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8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6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29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96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147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2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635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41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5/31/23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4906370-1564-49FA-A802-58546B392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59B9580A-765E-4CAF-9397-DD7570EDD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EF640709-BDFD-453B-B75D-6212E7A8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1500" y="370600"/>
            <a:ext cx="5923842" cy="5923842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E75CBA-5CD8-4988-8360-5338E369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192" y="1032483"/>
            <a:ext cx="5037616" cy="29823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latin typeface="+mj-lt"/>
                <a:ea typeface="+mj-ea"/>
                <a:cs typeface="+mj-cs"/>
              </a:rPr>
              <a:t>WATER CREATES CIVILIZATION</a:t>
            </a:r>
            <a:r>
              <a:rPr lang="en-US" sz="5600"/>
              <a:t>.</a:t>
            </a: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B4019478-3FDC-438C-8848-1D7DA864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E406479-1D57-4209-B128-3C8174624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0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7891482-C38A-4F0C-8183-0121632F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1C406E8-368B-4958-B410-E096F0DA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129" y="486184"/>
            <a:ext cx="6118403" cy="1325563"/>
          </a:xfrm>
        </p:spPr>
        <p:txBody>
          <a:bodyPr>
            <a:normAutofit/>
          </a:bodyPr>
          <a:lstStyle/>
          <a:p>
            <a:r>
              <a:rPr lang="es-ES" err="1">
                <a:ea typeface="+mj-lt"/>
                <a:cs typeface="+mj-lt"/>
              </a:rPr>
              <a:t>The</a:t>
            </a:r>
            <a:r>
              <a:rPr lang="es-ES">
                <a:ea typeface="+mj-lt"/>
                <a:cs typeface="+mj-lt"/>
              </a:rPr>
              <a:t> </a:t>
            </a:r>
            <a:r>
              <a:rPr lang="es-ES" err="1">
                <a:ea typeface="+mj-lt"/>
                <a:cs typeface="+mj-lt"/>
              </a:rPr>
              <a:t>fountains</a:t>
            </a:r>
            <a:r>
              <a:rPr lang="es-ES">
                <a:ea typeface="+mj-lt"/>
                <a:cs typeface="+mj-lt"/>
              </a:rPr>
              <a:t> </a:t>
            </a:r>
            <a:r>
              <a:rPr lang="es-ES" err="1">
                <a:ea typeface="+mj-lt"/>
                <a:cs typeface="+mj-lt"/>
              </a:rPr>
              <a:t>of</a:t>
            </a:r>
            <a:r>
              <a:rPr lang="es-ES">
                <a:ea typeface="+mj-lt"/>
                <a:cs typeface="+mj-lt"/>
              </a:rPr>
              <a:t> Coín</a:t>
            </a:r>
          </a:p>
        </p:txBody>
      </p:sp>
      <p:pic>
        <p:nvPicPr>
          <p:cNvPr id="4" name="Imagen 4" descr="Un grupo de personas en una plaza&#10;&#10;Descripción generada automáticamente">
            <a:extLst>
              <a:ext uri="{FF2B5EF4-FFF2-40B4-BE49-F238E27FC236}">
                <a16:creationId xmlns:a16="http://schemas.microsoft.com/office/drawing/2014/main" id="{1C577BFF-9769-48C1-98CE-19208FDA5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77" y="443052"/>
            <a:ext cx="3193763" cy="2735039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9DF171-509D-4638-A922-894CBC1E9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129" y="1946684"/>
            <a:ext cx="611840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2400">
                <a:ea typeface="+mn-lt"/>
                <a:cs typeface="+mn-lt"/>
              </a:rPr>
              <a:t>Coin is a town where the water is very important. </a:t>
            </a:r>
            <a:endParaRPr lang="es-ES" sz="2400"/>
          </a:p>
          <a:p>
            <a:r>
              <a:rPr lang="es-ES" sz="2400">
                <a:ea typeface="+mn-lt"/>
                <a:cs typeface="+mn-lt"/>
              </a:rPr>
              <a:t>In Coin there are many different fountains. Many of them are made of blue marble extracted from Coín´s mines.</a:t>
            </a:r>
            <a:endParaRPr lang="es-ES" sz="2400"/>
          </a:p>
          <a:p>
            <a:r>
              <a:rPr lang="es-ES" sz="2400">
                <a:ea typeface="+mn-lt"/>
                <a:cs typeface="+mn-lt"/>
              </a:rPr>
              <a:t>The main ones are those of the Alameda, the Plaza del Pescado and the Parque de San Agustín. They are also made of marble. </a:t>
            </a:r>
            <a:endParaRPr lang="es-ES" sz="2400"/>
          </a:p>
          <a:p>
            <a:endParaRPr lang="es-ES" sz="2400"/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C35F5325-548C-43A1-9A90-57C283432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310" y="3543300"/>
            <a:ext cx="2915076" cy="2813049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DA4B6E73-2318-4814-8EB1-306D53723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64111">
            <a:off x="-991925" y="5644752"/>
            <a:ext cx="2987899" cy="2987899"/>
          </a:xfrm>
          <a:prstGeom prst="arc">
            <a:avLst>
              <a:gd name="adj1" fmla="val 16200000"/>
              <a:gd name="adj2" fmla="val 21581479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grama de flujo: conector 5">
            <a:extLst>
              <a:ext uri="{FF2B5EF4-FFF2-40B4-BE49-F238E27FC236}">
                <a16:creationId xmlns:a16="http://schemas.microsoft.com/office/drawing/2014/main" id="{61CD6B3D-13B0-4AF6-A712-6540EA7EAA35}"/>
              </a:ext>
            </a:extLst>
          </p:cNvPr>
          <p:cNvSpPr/>
          <p:nvPr/>
        </p:nvSpPr>
        <p:spPr>
          <a:xfrm>
            <a:off x="4285890" y="1144437"/>
            <a:ext cx="460075" cy="46007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698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7AADD8D-29D7-4B10-9245-72837D2D6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5CB1B7E-4B0B-4E99-9560-9667270DA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481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62268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6" descr="Una torre con un reloj en la fachada de un edificio&#10;&#10;Descripción generada automáticamente">
            <a:extLst>
              <a:ext uri="{FF2B5EF4-FFF2-40B4-BE49-F238E27FC236}">
                <a16:creationId xmlns:a16="http://schemas.microsoft.com/office/drawing/2014/main" id="{38EB7B57-5A44-4EEF-95B0-E9DC7A56B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311"/>
          <a:stretch/>
        </p:blipFill>
        <p:spPr>
          <a:xfrm>
            <a:off x="956934" y="872427"/>
            <a:ext cx="3096807" cy="30968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96DE3D2-178D-4017-842D-87C88CE92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353538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05252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2413CFE-8B8A-45C9-B7BA-CF49986D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53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338E64-47A6-44C2-82F4-ED69C283BBC1}"/>
              </a:ext>
            </a:extLst>
          </p:cNvPr>
          <p:cNvSpPr txBox="1"/>
          <p:nvPr/>
        </p:nvSpPr>
        <p:spPr>
          <a:xfrm>
            <a:off x="6030158" y="1825625"/>
            <a:ext cx="5393361" cy="43513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spc="-1"/>
              <a:t>The fountains in </a:t>
            </a:r>
            <a:r>
              <a:rPr lang="en-US" sz="2800" spc="-1" err="1"/>
              <a:t>Coín</a:t>
            </a:r>
            <a:r>
              <a:rPr lang="en-US" sz="2800" spc="-1"/>
              <a:t> are not only used to supply drinking water, but also as  decorative elements. </a:t>
            </a:r>
            <a:endParaRPr lang="en-US" sz="280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spc="-1"/>
              <a:t>In </a:t>
            </a:r>
            <a:r>
              <a:rPr lang="en-US" sz="2800" spc="-1" err="1"/>
              <a:t>Coín</a:t>
            </a:r>
            <a:r>
              <a:rPr lang="en-US" sz="2800" spc="-1"/>
              <a:t> the importance of water is related to religion and architecture</a:t>
            </a:r>
          </a:p>
        </p:txBody>
      </p:sp>
      <p:pic>
        <p:nvPicPr>
          <p:cNvPr id="5" name="Imagen 5" descr="Imagen que contiene edificio, calle, tabla, cuarto&#10;&#10;Descripción generada automáticamente">
            <a:extLst>
              <a:ext uri="{FF2B5EF4-FFF2-40B4-BE49-F238E27FC236}">
                <a16:creationId xmlns:a16="http://schemas.microsoft.com/office/drawing/2014/main" id="{C9F9E4AD-30CF-4D60-B462-739D4C3B2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" b="2"/>
          <a:stretch/>
        </p:blipFill>
        <p:spPr>
          <a:xfrm>
            <a:off x="2930795" y="4685200"/>
            <a:ext cx="2733741" cy="2172801"/>
          </a:xfrm>
          <a:custGeom>
            <a:avLst/>
            <a:gdLst/>
            <a:ahLst/>
            <a:cxnLst/>
            <a:rect l="l" t="t" r="r" b="b"/>
            <a:pathLst>
              <a:path w="2733741" h="2172801">
                <a:moveTo>
                  <a:pt x="1366871" y="0"/>
                </a:moveTo>
                <a:cubicBezTo>
                  <a:pt x="2121772" y="0"/>
                  <a:pt x="2733741" y="595368"/>
                  <a:pt x="2733741" y="1329791"/>
                </a:cubicBezTo>
                <a:cubicBezTo>
                  <a:pt x="2733741" y="1605200"/>
                  <a:pt x="2647683" y="1861054"/>
                  <a:pt x="2500301" y="2073290"/>
                </a:cubicBezTo>
                <a:lnTo>
                  <a:pt x="2423813" y="2172801"/>
                </a:lnTo>
                <a:lnTo>
                  <a:pt x="309928" y="2172801"/>
                </a:lnTo>
                <a:lnTo>
                  <a:pt x="233440" y="2073290"/>
                </a:lnTo>
                <a:cubicBezTo>
                  <a:pt x="86058" y="1861054"/>
                  <a:pt x="0" y="1605200"/>
                  <a:pt x="0" y="1329791"/>
                </a:cubicBezTo>
                <a:cubicBezTo>
                  <a:pt x="0" y="595368"/>
                  <a:pt x="611969" y="0"/>
                  <a:pt x="1366871" y="0"/>
                </a:cubicBezTo>
                <a:close/>
              </a:path>
            </a:pathLst>
          </a:custGeom>
        </p:spPr>
      </p:pic>
      <p:sp>
        <p:nvSpPr>
          <p:cNvPr id="40" name="Arc 39">
            <a:extLst>
              <a:ext uri="{FF2B5EF4-FFF2-40B4-BE49-F238E27FC236}">
                <a16:creationId xmlns:a16="http://schemas.microsoft.com/office/drawing/2014/main" id="{034ACCCC-54D4-4F78-9B85-4A34FEBAA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65410" y="4192213"/>
            <a:ext cx="3723155" cy="3723155"/>
          </a:xfrm>
          <a:prstGeom prst="arc">
            <a:avLst>
              <a:gd name="adj1" fmla="val 1700655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59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7DF3FD-0032-4A63-8676-AF2731068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63" y="882710"/>
            <a:ext cx="5393361" cy="1325563"/>
          </a:xfrm>
        </p:spPr>
        <p:txBody>
          <a:bodyPr>
            <a:normAutofit/>
          </a:bodyPr>
          <a:lstStyle/>
          <a:p>
            <a:r>
              <a:rPr lang="es-ES" sz="4800" err="1">
                <a:ea typeface="+mj-lt"/>
                <a:cs typeface="+mj-lt"/>
              </a:rPr>
              <a:t>Cirilas</a:t>
            </a:r>
            <a:r>
              <a:rPr lang="es-ES" sz="4800">
                <a:ea typeface="+mj-lt"/>
                <a:cs typeface="+mj-lt"/>
              </a:rPr>
              <a:t> </a:t>
            </a:r>
            <a:r>
              <a:rPr lang="es-ES" sz="4800" err="1">
                <a:ea typeface="+mj-lt"/>
                <a:cs typeface="+mj-lt"/>
              </a:rPr>
              <a:t>of</a:t>
            </a:r>
            <a:r>
              <a:rPr lang="es-ES" sz="4800">
                <a:ea typeface="+mj-lt"/>
                <a:cs typeface="+mj-lt"/>
              </a:rPr>
              <a:t> Coín</a:t>
            </a:r>
            <a:endParaRPr lang="es-ES">
              <a:cs typeface="Aharoni"/>
            </a:endParaRPr>
          </a:p>
          <a:p>
            <a:endParaRPr lang="es-ES">
              <a:cs typeface="Aharoni"/>
            </a:endParaRPr>
          </a:p>
        </p:txBody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2B3710-A148-46C3-82F0-24CB7F9CB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62" y="2213813"/>
            <a:ext cx="539336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err="1">
                <a:ea typeface="+mn-lt"/>
                <a:cs typeface="+mn-lt"/>
              </a:rPr>
              <a:t>There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is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something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funny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about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name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of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fountains</a:t>
            </a:r>
            <a:r>
              <a:rPr lang="es-ES">
                <a:ea typeface="+mn-lt"/>
                <a:cs typeface="+mn-lt"/>
              </a:rPr>
              <a:t>, </a:t>
            </a:r>
            <a:r>
              <a:rPr lang="es-ES" err="1">
                <a:ea typeface="+mn-lt"/>
                <a:cs typeface="+mn-lt"/>
              </a:rPr>
              <a:t>like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those</a:t>
            </a:r>
            <a:r>
              <a:rPr lang="es-ES">
                <a:ea typeface="+mn-lt"/>
                <a:cs typeface="+mn-lt"/>
              </a:rPr>
              <a:t> in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picture</a:t>
            </a:r>
            <a:r>
              <a:rPr lang="es-ES">
                <a:ea typeface="+mn-lt"/>
                <a:cs typeface="+mn-lt"/>
              </a:rPr>
              <a:t>, in Coín. </a:t>
            </a:r>
            <a:r>
              <a:rPr lang="es-ES" err="1">
                <a:ea typeface="+mn-lt"/>
                <a:cs typeface="+mn-lt"/>
              </a:rPr>
              <a:t>They</a:t>
            </a:r>
            <a:r>
              <a:rPr lang="es-ES">
                <a:ea typeface="+mn-lt"/>
                <a:cs typeface="+mn-lt"/>
              </a:rPr>
              <a:t> are </a:t>
            </a:r>
            <a:r>
              <a:rPr lang="es-ES" err="1">
                <a:ea typeface="+mn-lt"/>
                <a:cs typeface="+mn-lt"/>
              </a:rPr>
              <a:t>called</a:t>
            </a:r>
            <a:r>
              <a:rPr lang="es-ES">
                <a:ea typeface="+mn-lt"/>
                <a:cs typeface="+mn-lt"/>
              </a:rPr>
              <a:t> “</a:t>
            </a:r>
            <a:r>
              <a:rPr lang="es-ES" err="1">
                <a:ea typeface="+mn-lt"/>
                <a:cs typeface="+mn-lt"/>
              </a:rPr>
              <a:t>cirilas</a:t>
            </a:r>
            <a:r>
              <a:rPr lang="es-ES">
                <a:ea typeface="+mn-lt"/>
                <a:cs typeface="+mn-lt"/>
              </a:rPr>
              <a:t>”.</a:t>
            </a:r>
            <a:endParaRPr lang="es-ES"/>
          </a:p>
          <a:p>
            <a:r>
              <a:rPr lang="es-ES" err="1">
                <a:ea typeface="+mn-lt"/>
                <a:cs typeface="+mn-lt"/>
              </a:rPr>
              <a:t>Almost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all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Cirilas</a:t>
            </a:r>
            <a:r>
              <a:rPr lang="es-ES">
                <a:ea typeface="+mn-lt"/>
                <a:cs typeface="+mn-lt"/>
              </a:rPr>
              <a:t> are </a:t>
            </a:r>
            <a:r>
              <a:rPr lang="es-ES" err="1">
                <a:ea typeface="+mn-lt"/>
                <a:cs typeface="+mn-lt"/>
              </a:rPr>
              <a:t>over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springs</a:t>
            </a:r>
            <a:r>
              <a:rPr lang="es-ES">
                <a:ea typeface="+mn-lt"/>
                <a:cs typeface="+mn-lt"/>
              </a:rPr>
              <a:t> so </a:t>
            </a:r>
            <a:r>
              <a:rPr lang="es-ES" err="1">
                <a:ea typeface="+mn-lt"/>
                <a:cs typeface="+mn-lt"/>
              </a:rPr>
              <a:t>when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you</a:t>
            </a:r>
            <a:r>
              <a:rPr lang="es-ES">
                <a:ea typeface="+mn-lt"/>
                <a:cs typeface="+mn-lt"/>
              </a:rPr>
              <a:t> are </a:t>
            </a:r>
            <a:r>
              <a:rPr lang="es-ES" err="1">
                <a:ea typeface="+mn-lt"/>
                <a:cs typeface="+mn-lt"/>
              </a:rPr>
              <a:t>walking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you</a:t>
            </a:r>
            <a:r>
              <a:rPr lang="es-ES">
                <a:ea typeface="+mn-lt"/>
                <a:cs typeface="+mn-lt"/>
              </a:rPr>
              <a:t> can </a:t>
            </a:r>
            <a:r>
              <a:rPr lang="es-ES" err="1">
                <a:ea typeface="+mn-lt"/>
                <a:cs typeface="+mn-lt"/>
              </a:rPr>
              <a:t>drink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refresh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water</a:t>
            </a:r>
            <a:endParaRPr lang="es-ES"/>
          </a:p>
          <a:p>
            <a:endParaRPr lang="es-ES" sz="2400"/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 descr="Imagen que contiene exterior, banqueta, tazón, cacerola&#10;&#10;Descripción generada automáticamente">
            <a:extLst>
              <a:ext uri="{FF2B5EF4-FFF2-40B4-BE49-F238E27FC236}">
                <a16:creationId xmlns:a16="http://schemas.microsoft.com/office/drawing/2014/main" id="{24451291-D34A-4E26-8431-0EB83E856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184" y="1211747"/>
            <a:ext cx="3781051" cy="3790527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8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20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22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48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1870D9-E2E5-4951-940E-4AD1CF284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s-ES">
                <a:cs typeface="Aharoni"/>
              </a:rPr>
              <a:t>THE GUADALHORCE RIVER</a:t>
            </a:r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 descr="Mapa&#10;&#10;Descripción generada automáticamente">
            <a:extLst>
              <a:ext uri="{FF2B5EF4-FFF2-40B4-BE49-F238E27FC236}">
                <a16:creationId xmlns:a16="http://schemas.microsoft.com/office/drawing/2014/main" id="{3449164D-5237-442F-A6C3-F4FB416C1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733537"/>
            <a:ext cx="4777381" cy="52211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79C1E9-B9AF-41E7-B2B6-B5BA7FB5D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2400">
                <a:ea typeface="+mn-lt"/>
                <a:cs typeface="+mn-lt"/>
              </a:rPr>
              <a:t>The Guadalhorce river is the largest river in Málaga. It is 154 km long and it occupies half of the Malaga province.</a:t>
            </a:r>
            <a:endParaRPr lang="es-ES" sz="2400"/>
          </a:p>
          <a:p>
            <a:r>
              <a:rPr lang="es-ES" sz="2400">
                <a:ea typeface="+mn-lt"/>
                <a:cs typeface="+mn-lt"/>
              </a:rPr>
              <a:t>The origen of its name is Arabic and its source is in the Sierra de Alhama.</a:t>
            </a:r>
            <a:endParaRPr lang="es-ES" sz="2400"/>
          </a:p>
          <a:p>
            <a:r>
              <a:rPr lang="es-ES" sz="2400">
                <a:ea typeface="+mn-lt"/>
                <a:cs typeface="+mn-lt"/>
              </a:rPr>
              <a:t>It has different tributary rivers, among them: Turón, Guadalteba, Grande and Campanillas.</a:t>
            </a:r>
            <a:endParaRPr lang="es-ES" sz="2400"/>
          </a:p>
          <a:p>
            <a:r>
              <a:rPr lang="es-ES" sz="2400">
                <a:ea typeface="+mn-lt"/>
                <a:cs typeface="+mn-lt"/>
              </a:rPr>
              <a:t>It flows into the Mediterranean sea, in the west of Malaga city.</a:t>
            </a:r>
            <a:endParaRPr lang="es-ES" sz="2400"/>
          </a:p>
          <a:p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1412061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4E9169-0B98-4B29-9D6E-5A72273B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09" y="668999"/>
            <a:ext cx="5120561" cy="1325563"/>
          </a:xfrm>
        </p:spPr>
        <p:txBody>
          <a:bodyPr>
            <a:normAutofit/>
          </a:bodyPr>
          <a:lstStyle/>
          <a:p>
            <a:r>
              <a:rPr lang="es-ES" sz="4400" err="1">
                <a:ea typeface="+mj-lt"/>
                <a:cs typeface="+mj-lt"/>
              </a:rPr>
              <a:t>Biodiversity</a:t>
            </a:r>
            <a:endParaRPr lang="es-ES" sz="4400">
              <a:cs typeface="Aharoni"/>
            </a:endParaRPr>
          </a:p>
          <a:p>
            <a:endParaRPr lang="es-ES">
              <a:cs typeface="Aharoni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D36E9-0DA9-4B72-B343-C6B0B094A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2400">
                <a:ea typeface="+mn-lt"/>
                <a:cs typeface="+mn-lt"/>
              </a:rPr>
              <a:t>It has important animal species,</a:t>
            </a:r>
            <a:endParaRPr lang="es-ES" sz="2400"/>
          </a:p>
          <a:p>
            <a:r>
              <a:rPr lang="es-ES" sz="2400">
                <a:ea typeface="+mn-lt"/>
                <a:cs typeface="+mn-lt"/>
              </a:rPr>
              <a:t>such as fish, turtles, dragon flies and birds that are protected by the European Union.</a:t>
            </a:r>
            <a:endParaRPr lang="es-ES" sz="2400"/>
          </a:p>
          <a:p>
            <a:r>
              <a:rPr lang="es-ES" sz="2400">
                <a:ea typeface="+mn-lt"/>
                <a:cs typeface="+mn-lt"/>
              </a:rPr>
              <a:t>For this reason it is a Special  Area of Conservation (that is a river of great environmental interest for the conservation of diversity). It is integrated into the Natura 2000, a network of nature protection areas.</a:t>
            </a:r>
            <a:endParaRPr lang="es-ES" sz="2400"/>
          </a:p>
          <a:p>
            <a:endParaRPr lang="es-ES" sz="24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5" descr="Imagen que contiene animal, árbol&#10;&#10;Descripción generada automáticamente">
            <a:extLst>
              <a:ext uri="{FF2B5EF4-FFF2-40B4-BE49-F238E27FC236}">
                <a16:creationId xmlns:a16="http://schemas.microsoft.com/office/drawing/2014/main" id="{C67070BE-6987-441B-9AF2-505098FE4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25" r="25402" b="-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091F401C-40D4-4312-BE4D-B4070E9DF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67" r="9538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5046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31598CC-E9D8-46F1-A31D-21527BFD6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CEAB82-B3F7-405A-A7C4-D9438AFC6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s-ES" err="1">
                <a:ea typeface="+mj-lt"/>
                <a:cs typeface="+mj-lt"/>
              </a:rPr>
              <a:t>Mouth</a:t>
            </a:r>
            <a:r>
              <a:rPr lang="es-ES">
                <a:ea typeface="+mj-lt"/>
                <a:cs typeface="+mj-lt"/>
              </a:rPr>
              <a:t> </a:t>
            </a:r>
            <a:r>
              <a:rPr lang="es-ES" err="1">
                <a:ea typeface="+mj-lt"/>
                <a:cs typeface="+mj-lt"/>
              </a:rPr>
              <a:t>of</a:t>
            </a:r>
            <a:r>
              <a:rPr lang="es-ES">
                <a:ea typeface="+mj-lt"/>
                <a:cs typeface="+mj-lt"/>
              </a:rPr>
              <a:t> </a:t>
            </a:r>
            <a:r>
              <a:rPr lang="es-ES" err="1">
                <a:ea typeface="+mj-lt"/>
                <a:cs typeface="+mj-lt"/>
              </a:rPr>
              <a:t>the</a:t>
            </a:r>
            <a:r>
              <a:rPr lang="es-ES">
                <a:ea typeface="+mj-lt"/>
                <a:cs typeface="+mj-lt"/>
              </a:rPr>
              <a:t> </a:t>
            </a:r>
            <a:r>
              <a:rPr lang="es-ES" err="1">
                <a:ea typeface="+mj-lt"/>
                <a:cs typeface="+mj-lt"/>
              </a:rPr>
              <a:t>river</a:t>
            </a:r>
            <a:r>
              <a:rPr lang="es-ES">
                <a:ea typeface="+mj-lt"/>
                <a:cs typeface="+mj-lt"/>
              </a:rPr>
              <a:t> Guadalhorce</a:t>
            </a:r>
            <a:endParaRPr lang="es-ES"/>
          </a:p>
          <a:p>
            <a:endParaRPr lang="es-ES">
              <a:cs typeface="Aharoni"/>
            </a:endParaRP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632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C4BED9-5309-4B5F-9CBD-9246B2B1D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2400">
                <a:ea typeface="+mn-lt"/>
                <a:cs typeface="+mn-lt"/>
              </a:rPr>
              <a:t>This is an important area for seabirds and other waterbirds.</a:t>
            </a:r>
            <a:endParaRPr lang="es-ES" sz="2400"/>
          </a:p>
          <a:p>
            <a:r>
              <a:rPr lang="es-ES" sz="2400">
                <a:ea typeface="+mn-lt"/>
                <a:cs typeface="+mn-lt"/>
              </a:rPr>
              <a:t>More than 260 different species of birds have been watched.</a:t>
            </a:r>
            <a:endParaRPr lang="es-ES" sz="2400"/>
          </a:p>
          <a:p>
            <a:r>
              <a:rPr lang="es-ES" sz="2400">
                <a:ea typeface="+mn-lt"/>
                <a:cs typeface="+mn-lt"/>
              </a:rPr>
              <a:t>We can enjoy the White headed Duck (</a:t>
            </a:r>
            <a:r>
              <a:rPr lang="es-ES" sz="2400" i="1">
                <a:ea typeface="+mn-lt"/>
                <a:cs typeface="+mn-lt"/>
              </a:rPr>
              <a:t>Oxyura leucocephala</a:t>
            </a:r>
            <a:r>
              <a:rPr lang="es-ES" sz="2400">
                <a:ea typeface="+mn-lt"/>
                <a:cs typeface="+mn-lt"/>
              </a:rPr>
              <a:t>), the Pochard (Aythya ferina), the Little Bittern (</a:t>
            </a:r>
            <a:r>
              <a:rPr lang="es-ES" sz="2400" i="1">
                <a:ea typeface="+mn-lt"/>
                <a:cs typeface="+mn-lt"/>
              </a:rPr>
              <a:t>ixobrychus minutes)</a:t>
            </a:r>
            <a:r>
              <a:rPr lang="es-ES" sz="2400">
                <a:ea typeface="+mn-lt"/>
                <a:cs typeface="+mn-lt"/>
              </a:rPr>
              <a:t> or the Night Heron (</a:t>
            </a:r>
            <a:r>
              <a:rPr lang="es-ES" sz="2400" i="1">
                <a:ea typeface="+mn-lt"/>
                <a:cs typeface="+mn-lt"/>
              </a:rPr>
              <a:t>Nycticorax nycticorax</a:t>
            </a:r>
            <a:r>
              <a:rPr lang="es-ES" sz="2400">
                <a:ea typeface="+mn-lt"/>
                <a:cs typeface="+mn-lt"/>
              </a:rPr>
              <a:t>)</a:t>
            </a:r>
            <a:endParaRPr lang="es-ES" sz="2400"/>
          </a:p>
          <a:p>
            <a:endParaRPr lang="es-ES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631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9CC7E176-C66F-451E-8F6B-E5622F1C9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553" y="827971"/>
            <a:ext cx="3732944" cy="2542305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61ABFD-DE05-41FD-A6B7-6D40196C1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55865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5" descr="Ave parado en un cuerpo de agua&#10;&#10;Descripción generada automáticamente">
            <a:extLst>
              <a:ext uri="{FF2B5EF4-FFF2-40B4-BE49-F238E27FC236}">
                <a16:creationId xmlns:a16="http://schemas.microsoft.com/office/drawing/2014/main" id="{DDD31AFE-503F-470C-83A8-6DC82B146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652" y="4716822"/>
            <a:ext cx="2655533" cy="1640391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F646DF8-223D-47DD-95B1-F2654229E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97791" y="402001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434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01583C-872A-484F-999E-4F04A2353281}"/>
              </a:ext>
            </a:extLst>
          </p:cNvPr>
          <p:cNvSpPr txBox="1"/>
          <p:nvPr/>
        </p:nvSpPr>
        <p:spPr>
          <a:xfrm>
            <a:off x="4274011" y="2759039"/>
            <a:ext cx="6589707" cy="2387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64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D09EF84-5C0E-42AB-B623-0CFA77FA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04" y="796446"/>
            <a:ext cx="53875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SEA IN ANTIQUITY</a:t>
            </a:r>
          </a:p>
          <a:p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1660549-28D3-4369-A0E9-EE8181DE6700}"/>
              </a:ext>
            </a:extLst>
          </p:cNvPr>
          <p:cNvSpPr txBox="1"/>
          <p:nvPr/>
        </p:nvSpPr>
        <p:spPr>
          <a:xfrm>
            <a:off x="550653" y="1926267"/>
            <a:ext cx="5387502" cy="43513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/>
              <a:t>If we go back to antiquity, the first conquerors (the Phoenicians) arrived by sea.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/>
              <a:t>The Mediterranean Sea allowed the political, economic and cultural expansion of the Greek and Roman </a:t>
            </a:r>
            <a:r>
              <a:rPr lang="en-US" sz="2400" err="1"/>
              <a:t>civilisations</a:t>
            </a:r>
            <a:r>
              <a:rPr lang="en-US" sz="2400"/>
              <a:t>. ... This natural resource represented more than just food for subsistence, it was a space that allowed communication and cultural interrelationships between the various peoples who settled there.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AE577D5D-975F-4AC6-A356-F7C347DEE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3" r="1955" b="1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5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20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Rectangle">
            <a:extLst>
              <a:ext uri="{FF2B5EF4-FFF2-40B4-BE49-F238E27FC236}">
                <a16:creationId xmlns:a16="http://schemas.microsoft.com/office/drawing/2014/main" id="{9F8A656C-0806-4677-A38B-DA5DF0F3C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 descr="Foto en blanco y negro de un grupo de personas en una ciudad&#10;&#10;Descripción generada automáticamente">
            <a:extLst>
              <a:ext uri="{FF2B5EF4-FFF2-40B4-BE49-F238E27FC236}">
                <a16:creationId xmlns:a16="http://schemas.microsoft.com/office/drawing/2014/main" id="{17974816-1343-4FF6-95C1-BDA078272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6775" b="21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9BEF8C6D-8BB3-473A-9607-D7381CC5C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7537" y="643467"/>
            <a:ext cx="5520995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035A32-7A03-48DC-8580-98CF78713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724" y="1404886"/>
            <a:ext cx="4230715" cy="42045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400" dirty="0">
                <a:ea typeface="+mn-lt"/>
                <a:cs typeface="+mn-lt"/>
              </a:rPr>
              <a:t> Malaga was conquered to the nearest areas of the Mediterranean by sea.</a:t>
            </a:r>
          </a:p>
          <a:p>
            <a:pPr marL="0" indent="0">
              <a:buNone/>
            </a:pPr>
            <a:r>
              <a:rPr lang="en-GB" sz="2400" dirty="0">
                <a:ea typeface="+mn-lt"/>
                <a:cs typeface="+mn-lt"/>
              </a:rPr>
              <a:t>After the town of Malaga was conquered by the Arabs, the walls began to be crumble and the Puerta del Mar was left further and further behind. A small customs house was built in the area.</a:t>
            </a:r>
            <a:endParaRPr lang="en-GB" sz="2400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CFDFFB9-D302-4A05-A770-D33232254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06764" y="9067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645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5052B9-E73C-4945-9778-DC4013CFB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879" y="1250531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sea </a:t>
            </a:r>
            <a:r>
              <a:rPr lang="es-ES" err="1">
                <a:ea typeface="+mn-lt"/>
                <a:cs typeface="+mn-lt"/>
              </a:rPr>
              <a:t>was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main</a:t>
            </a:r>
            <a:r>
              <a:rPr lang="es-ES">
                <a:ea typeface="+mn-lt"/>
                <a:cs typeface="+mn-lt"/>
              </a:rPr>
              <a:t> mean </a:t>
            </a:r>
            <a:r>
              <a:rPr lang="es-ES" err="1">
                <a:ea typeface="+mn-lt"/>
                <a:cs typeface="+mn-lt"/>
              </a:rPr>
              <a:t>of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communication</a:t>
            </a:r>
            <a:r>
              <a:rPr lang="es-ES">
                <a:ea typeface="+mn-lt"/>
                <a:cs typeface="+mn-lt"/>
              </a:rPr>
              <a:t>. In Coín, </a:t>
            </a:r>
            <a:r>
              <a:rPr lang="es-ES" err="1">
                <a:ea typeface="+mn-lt"/>
                <a:cs typeface="+mn-lt"/>
              </a:rPr>
              <a:t>before</a:t>
            </a:r>
            <a:r>
              <a:rPr lang="es-ES">
                <a:ea typeface="+mn-lt"/>
                <a:cs typeface="+mn-lt"/>
              </a:rPr>
              <a:t> cars </a:t>
            </a:r>
            <a:r>
              <a:rPr lang="es-ES" err="1">
                <a:ea typeface="+mn-lt"/>
                <a:cs typeface="+mn-lt"/>
              </a:rPr>
              <a:t>were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invented</a:t>
            </a:r>
            <a:r>
              <a:rPr lang="es-ES">
                <a:ea typeface="+mn-lt"/>
                <a:cs typeface="+mn-lt"/>
              </a:rPr>
              <a:t>, </a:t>
            </a:r>
            <a:r>
              <a:rPr lang="es-ES" err="1">
                <a:ea typeface="+mn-lt"/>
                <a:cs typeface="+mn-lt"/>
              </a:rPr>
              <a:t>there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were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muleteers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who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took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fruit</a:t>
            </a:r>
            <a:r>
              <a:rPr lang="es-ES">
                <a:ea typeface="+mn-lt"/>
                <a:cs typeface="+mn-lt"/>
              </a:rPr>
              <a:t>, vegetables... </a:t>
            </a:r>
            <a:r>
              <a:rPr lang="es-ES" err="1">
                <a:ea typeface="+mn-lt"/>
                <a:cs typeface="+mn-lt"/>
              </a:rPr>
              <a:t>to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port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of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Malaga</a:t>
            </a:r>
            <a:r>
              <a:rPr lang="es-ES">
                <a:ea typeface="+mn-lt"/>
                <a:cs typeface="+mn-lt"/>
              </a:rPr>
              <a:t> so </a:t>
            </a:r>
            <a:r>
              <a:rPr lang="es-ES" err="1">
                <a:ea typeface="+mn-lt"/>
                <a:cs typeface="+mn-lt"/>
              </a:rPr>
              <a:t>that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ships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could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take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goods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to</a:t>
            </a:r>
            <a:r>
              <a:rPr lang="es-ES">
                <a:ea typeface="+mn-lt"/>
                <a:cs typeface="+mn-lt"/>
              </a:rPr>
              <a:t> Valencia, Murcia, </a:t>
            </a:r>
            <a:r>
              <a:rPr lang="es-ES" err="1">
                <a:ea typeface="+mn-lt"/>
                <a:cs typeface="+mn-lt"/>
              </a:rPr>
              <a:t>Cadiz</a:t>
            </a:r>
            <a:r>
              <a:rPr lang="es-ES">
                <a:ea typeface="+mn-lt"/>
                <a:cs typeface="+mn-lt"/>
              </a:rPr>
              <a:t>... </a:t>
            </a:r>
            <a:r>
              <a:rPr lang="es-ES" err="1">
                <a:ea typeface="+mn-lt"/>
                <a:cs typeface="+mn-lt"/>
              </a:rPr>
              <a:t>On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other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hand</a:t>
            </a:r>
            <a:r>
              <a:rPr lang="es-ES">
                <a:ea typeface="+mn-lt"/>
                <a:cs typeface="+mn-lt"/>
              </a:rPr>
              <a:t>, </a:t>
            </a:r>
            <a:r>
              <a:rPr lang="es-ES" err="1">
                <a:ea typeface="+mn-lt"/>
                <a:cs typeface="+mn-lt"/>
              </a:rPr>
              <a:t>most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of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fish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consumed</a:t>
            </a:r>
            <a:r>
              <a:rPr lang="es-ES">
                <a:ea typeface="+mn-lt"/>
                <a:cs typeface="+mn-lt"/>
              </a:rPr>
              <a:t> in Coín </a:t>
            </a:r>
            <a:r>
              <a:rPr lang="es-ES" err="1">
                <a:ea typeface="+mn-lt"/>
                <a:cs typeface="+mn-lt"/>
              </a:rPr>
              <a:t>came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from</a:t>
            </a:r>
            <a:r>
              <a:rPr lang="es-ES">
                <a:ea typeface="+mn-lt"/>
                <a:cs typeface="+mn-lt"/>
              </a:rPr>
              <a:t> </a:t>
            </a:r>
            <a:r>
              <a:rPr lang="es-ES" err="1">
                <a:ea typeface="+mn-lt"/>
                <a:cs typeface="+mn-lt"/>
              </a:rPr>
              <a:t>the</a:t>
            </a:r>
            <a:r>
              <a:rPr lang="es-ES">
                <a:ea typeface="+mn-lt"/>
                <a:cs typeface="+mn-lt"/>
              </a:rPr>
              <a:t> capital </a:t>
            </a:r>
            <a:r>
              <a:rPr lang="es-ES" err="1">
                <a:ea typeface="+mn-lt"/>
                <a:cs typeface="+mn-lt"/>
              </a:rPr>
              <a:t>city</a:t>
            </a:r>
            <a:r>
              <a:rPr lang="es-ES">
                <a:ea typeface="+mn-lt"/>
                <a:cs typeface="+mn-lt"/>
              </a:rPr>
              <a:t>.</a:t>
            </a:r>
            <a:endParaRPr lang="es-ES"/>
          </a:p>
          <a:p>
            <a:pPr>
              <a:buNone/>
            </a:pPr>
            <a:endParaRPr lang="es-ES"/>
          </a:p>
          <a:p>
            <a:pPr marL="0" indent="0">
              <a:buNone/>
            </a:pPr>
            <a:endParaRPr lang="es-ES"/>
          </a:p>
        </p:txBody>
      </p:sp>
      <p:pic>
        <p:nvPicPr>
          <p:cNvPr id="4" name="Imagen 4" descr="Foto en blanco y negro de un caballo en la calle&#10;&#10;Descripción generada automáticamente">
            <a:extLst>
              <a:ext uri="{FF2B5EF4-FFF2-40B4-BE49-F238E27FC236}">
                <a16:creationId xmlns:a16="http://schemas.microsoft.com/office/drawing/2014/main" id="{A558FE7D-8AF0-4AFE-8B5A-AEA757B54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3" r="19978" b="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8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067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E7D51294-4F2D-4A66-91FB-C2C05D9EC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967381"/>
            <a:ext cx="4777381" cy="475349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7EA66F-1533-424F-B2CA-D9D16972E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320" y="824550"/>
            <a:ext cx="5458838" cy="1325563"/>
          </a:xfrm>
        </p:spPr>
        <p:txBody>
          <a:bodyPr>
            <a:normAutofit/>
          </a:bodyPr>
          <a:lstStyle/>
          <a:p>
            <a:r>
              <a:rPr lang="es-ES" sz="2800" err="1">
                <a:ea typeface="+mj-lt"/>
                <a:cs typeface="+mj-lt"/>
              </a:rPr>
              <a:t>The</a:t>
            </a:r>
            <a:r>
              <a:rPr lang="es-ES" sz="2800">
                <a:ea typeface="+mj-lt"/>
                <a:cs typeface="+mj-lt"/>
              </a:rPr>
              <a:t> </a:t>
            </a:r>
            <a:r>
              <a:rPr lang="es-ES" sz="2800" err="1">
                <a:ea typeface="+mj-lt"/>
                <a:cs typeface="+mj-lt"/>
              </a:rPr>
              <a:t>importance</a:t>
            </a:r>
            <a:r>
              <a:rPr lang="es-ES" sz="2800">
                <a:ea typeface="+mj-lt"/>
                <a:cs typeface="+mj-lt"/>
              </a:rPr>
              <a:t> </a:t>
            </a:r>
            <a:r>
              <a:rPr lang="es-ES" sz="2800" err="1">
                <a:ea typeface="+mj-lt"/>
                <a:cs typeface="+mj-lt"/>
              </a:rPr>
              <a:t>of</a:t>
            </a:r>
            <a:r>
              <a:rPr lang="es-ES" sz="2800">
                <a:ea typeface="+mj-lt"/>
                <a:cs typeface="+mj-lt"/>
              </a:rPr>
              <a:t> </a:t>
            </a:r>
            <a:r>
              <a:rPr lang="es-ES" sz="2800" err="1">
                <a:ea typeface="+mj-lt"/>
                <a:cs typeface="+mj-lt"/>
              </a:rPr>
              <a:t>the</a:t>
            </a:r>
            <a:r>
              <a:rPr lang="es-ES" sz="2800">
                <a:ea typeface="+mj-lt"/>
                <a:cs typeface="+mj-lt"/>
              </a:rPr>
              <a:t> </a:t>
            </a:r>
            <a:br>
              <a:rPr lang="es-ES" sz="2800">
                <a:ea typeface="+mj-lt"/>
                <a:cs typeface="+mj-lt"/>
              </a:rPr>
            </a:br>
            <a:r>
              <a:rPr lang="es-ES" sz="2800" err="1">
                <a:ea typeface="+mj-lt"/>
                <a:cs typeface="+mj-lt"/>
              </a:rPr>
              <a:t>Mediterranean</a:t>
            </a:r>
            <a:r>
              <a:rPr lang="es-ES" sz="2800">
                <a:ea typeface="+mj-lt"/>
                <a:cs typeface="+mj-lt"/>
              </a:rPr>
              <a:t> Sea </a:t>
            </a:r>
            <a:r>
              <a:rPr lang="es-ES" sz="2800" err="1">
                <a:ea typeface="+mj-lt"/>
                <a:cs typeface="+mj-lt"/>
              </a:rPr>
              <a:t>for</a:t>
            </a:r>
            <a:r>
              <a:rPr lang="es-ES" sz="2800">
                <a:ea typeface="+mj-lt"/>
                <a:cs typeface="+mj-lt"/>
              </a:rPr>
              <a:t> </a:t>
            </a:r>
            <a:r>
              <a:rPr lang="es-ES" sz="2800" err="1">
                <a:ea typeface="+mj-lt"/>
                <a:cs typeface="+mj-lt"/>
              </a:rPr>
              <a:t>Malaga</a:t>
            </a:r>
            <a:endParaRPr lang="es-ES" sz="2800" err="1"/>
          </a:p>
          <a:p>
            <a:endParaRPr lang="es-ES" sz="2800">
              <a:cs typeface="Aharoni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1C319F-FEAE-4DD9-B60D-74FBC040E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3717" y="2487651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2400">
                <a:ea typeface="+mn-lt"/>
                <a:cs typeface="+mn-lt"/>
              </a:rPr>
              <a:t>The Mediterranean Sea is very important for Malaga.</a:t>
            </a:r>
            <a:endParaRPr lang="es-ES" sz="2400"/>
          </a:p>
          <a:p>
            <a:r>
              <a:rPr lang="es-ES" sz="2400">
                <a:ea typeface="+mn-lt"/>
                <a:cs typeface="+mn-lt"/>
              </a:rPr>
              <a:t>It is a warm sea with a characteristic homonymous climate and its own culinary style. These factors attract millions of tourists from other parts of the world to the Malaga coastal area</a:t>
            </a:r>
            <a:endParaRPr lang="es-ES" sz="2400"/>
          </a:p>
          <a:p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2670992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 descr="Multitud de personas en una playa&#10;&#10;Descripción generada automáticamente">
            <a:extLst>
              <a:ext uri="{FF2B5EF4-FFF2-40B4-BE49-F238E27FC236}">
                <a16:creationId xmlns:a16="http://schemas.microsoft.com/office/drawing/2014/main" id="{EA3FA32A-906F-4E16-9FC7-5B024103B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695" y="1040219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5792E3-9F90-4079-8CE3-EAFCD1C6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14" y="810172"/>
            <a:ext cx="5257800" cy="1325563"/>
          </a:xfrm>
        </p:spPr>
        <p:txBody>
          <a:bodyPr>
            <a:normAutofit/>
          </a:bodyPr>
          <a:lstStyle/>
          <a:p>
            <a:r>
              <a:rPr lang="es-ES" err="1">
                <a:ea typeface="+mj-lt"/>
                <a:cs typeface="+mj-lt"/>
              </a:rPr>
              <a:t>Coastal</a:t>
            </a:r>
            <a:r>
              <a:rPr lang="es-ES">
                <a:ea typeface="+mj-lt"/>
                <a:cs typeface="+mj-lt"/>
              </a:rPr>
              <a:t> </a:t>
            </a:r>
            <a:r>
              <a:rPr lang="es-ES" err="1">
                <a:ea typeface="+mj-lt"/>
                <a:cs typeface="+mj-lt"/>
              </a:rPr>
              <a:t>tourism</a:t>
            </a:r>
            <a:r>
              <a:rPr lang="es-ES">
                <a:ea typeface="+mj-lt"/>
                <a:cs typeface="+mj-lt"/>
              </a:rPr>
              <a:t> in </a:t>
            </a:r>
            <a:r>
              <a:rPr lang="es-ES" err="1">
                <a:ea typeface="+mj-lt"/>
                <a:cs typeface="+mj-lt"/>
              </a:rPr>
              <a:t>Malaga</a:t>
            </a:r>
            <a:endParaRPr lang="es-ES" err="1"/>
          </a:p>
          <a:p>
            <a:endParaRPr lang="es-ES">
              <a:cs typeface="Aharoni"/>
            </a:endParaRPr>
          </a:p>
        </p:txBody>
      </p:sp>
      <p:graphicFrame>
        <p:nvGraphicFramePr>
          <p:cNvPr id="15" name="Marcador de contenido 2">
            <a:extLst>
              <a:ext uri="{FF2B5EF4-FFF2-40B4-BE49-F238E27FC236}">
                <a16:creationId xmlns:a16="http://schemas.microsoft.com/office/drawing/2014/main" id="{A61E2AE7-5A8C-4C03-BD44-D3135BD224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015266"/>
              </p:ext>
            </p:extLst>
          </p:nvPr>
        </p:nvGraphicFramePr>
        <p:xfrm>
          <a:off x="838201" y="1984443"/>
          <a:ext cx="5257800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3533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B9F33B-F0CC-4410-85D0-1B957DF4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9CD676-C37C-44D6-B81E-B66FF217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71" y="782068"/>
            <a:ext cx="5393360" cy="1325563"/>
          </a:xfrm>
        </p:spPr>
        <p:txBody>
          <a:bodyPr>
            <a:normAutofit/>
          </a:bodyPr>
          <a:lstStyle/>
          <a:p>
            <a:r>
              <a:rPr lang="es-ES" err="1">
                <a:ea typeface="+mj-lt"/>
                <a:cs typeface="+mj-lt"/>
              </a:rPr>
              <a:t>Gastronomy</a:t>
            </a:r>
            <a:r>
              <a:rPr lang="es-ES">
                <a:ea typeface="+mj-lt"/>
                <a:cs typeface="+mj-lt"/>
              </a:rPr>
              <a:t> </a:t>
            </a:r>
            <a:r>
              <a:rPr lang="es-ES" err="1">
                <a:ea typeface="+mj-lt"/>
                <a:cs typeface="+mj-lt"/>
              </a:rPr>
              <a:t>from</a:t>
            </a:r>
            <a:r>
              <a:rPr lang="es-ES">
                <a:ea typeface="+mj-lt"/>
                <a:cs typeface="+mj-lt"/>
              </a:rPr>
              <a:t> </a:t>
            </a:r>
            <a:r>
              <a:rPr lang="es-ES" err="1">
                <a:ea typeface="+mj-lt"/>
                <a:cs typeface="+mj-lt"/>
              </a:rPr>
              <a:t>the</a:t>
            </a:r>
            <a:r>
              <a:rPr lang="es-ES">
                <a:ea typeface="+mj-lt"/>
                <a:cs typeface="+mj-lt"/>
              </a:rPr>
              <a:t> </a:t>
            </a:r>
            <a:r>
              <a:rPr lang="es-ES" err="1">
                <a:ea typeface="+mj-lt"/>
                <a:cs typeface="+mj-lt"/>
              </a:rPr>
              <a:t>beaches</a:t>
            </a:r>
            <a:r>
              <a:rPr lang="es-ES">
                <a:ea typeface="+mj-lt"/>
                <a:cs typeface="+mj-lt"/>
              </a:rPr>
              <a:t> </a:t>
            </a:r>
            <a:r>
              <a:rPr lang="es-ES" err="1">
                <a:ea typeface="+mj-lt"/>
                <a:cs typeface="+mj-lt"/>
              </a:rPr>
              <a:t>of</a:t>
            </a:r>
            <a:r>
              <a:rPr lang="es-ES">
                <a:ea typeface="+mj-lt"/>
                <a:cs typeface="+mj-lt"/>
              </a:rPr>
              <a:t> </a:t>
            </a:r>
            <a:r>
              <a:rPr lang="es-ES" err="1">
                <a:ea typeface="+mj-lt"/>
                <a:cs typeface="+mj-lt"/>
              </a:rPr>
              <a:t>Malaga</a:t>
            </a:r>
            <a:endParaRPr lang="es-ES" err="1"/>
          </a:p>
          <a:p>
            <a:endParaRPr lang="es-ES">
              <a:cs typeface="Aharoni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5CB1B7E-4B0B-4E99-9560-9667270DA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549F26-22E4-44AA-84F1-A8BA16529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70" y="2400719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2400">
                <a:ea typeface="+mn-lt"/>
                <a:cs typeface="+mn-lt"/>
              </a:rPr>
              <a:t>The sea in Malaga offers us a great variety of fish such as anchovies, sardines, squids etc. which are usually fried. This is the symbol of a cuisine of simple preparation but of  exquisite palate. It is worth mentioning the “espeto” which are sardines grilled on a cane skewer over the heat of an open wood fire. </a:t>
            </a:r>
            <a:endParaRPr lang="es-ES" sz="2400"/>
          </a:p>
          <a:p>
            <a:endParaRPr lang="es-ES" sz="24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631" y="2700688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5CADCB6B-7A1E-4124-AC67-194873415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-3"/>
          <a:stretch/>
        </p:blipFill>
        <p:spPr>
          <a:xfrm>
            <a:off x="8219558" y="852372"/>
            <a:ext cx="3096807" cy="30968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96DE3D2-178D-4017-842D-87C88CE92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3881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55865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5">
            <a:extLst>
              <a:ext uri="{FF2B5EF4-FFF2-40B4-BE49-F238E27FC236}">
                <a16:creationId xmlns:a16="http://schemas.microsoft.com/office/drawing/2014/main" id="{B934AD0D-93C0-4907-B79B-7B9EF30E5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9" r="1150" b="2"/>
          <a:stretch/>
        </p:blipFill>
        <p:spPr>
          <a:xfrm>
            <a:off x="6723881" y="4685200"/>
            <a:ext cx="2733741" cy="2172801"/>
          </a:xfrm>
          <a:custGeom>
            <a:avLst/>
            <a:gdLst/>
            <a:ahLst/>
            <a:cxnLst/>
            <a:rect l="l" t="t" r="r" b="b"/>
            <a:pathLst>
              <a:path w="2733741" h="2172801">
                <a:moveTo>
                  <a:pt x="1366871" y="0"/>
                </a:moveTo>
                <a:cubicBezTo>
                  <a:pt x="2121772" y="0"/>
                  <a:pt x="2733741" y="595368"/>
                  <a:pt x="2733741" y="1329791"/>
                </a:cubicBezTo>
                <a:cubicBezTo>
                  <a:pt x="2733741" y="1605200"/>
                  <a:pt x="2647683" y="1861054"/>
                  <a:pt x="2500301" y="2073290"/>
                </a:cubicBezTo>
                <a:lnTo>
                  <a:pt x="2423813" y="2172801"/>
                </a:lnTo>
                <a:lnTo>
                  <a:pt x="309928" y="2172801"/>
                </a:lnTo>
                <a:lnTo>
                  <a:pt x="233440" y="2073290"/>
                </a:lnTo>
                <a:cubicBezTo>
                  <a:pt x="86058" y="1861054"/>
                  <a:pt x="0" y="1605200"/>
                  <a:pt x="0" y="1329791"/>
                </a:cubicBezTo>
                <a:cubicBezTo>
                  <a:pt x="0" y="595368"/>
                  <a:pt x="611969" y="0"/>
                  <a:pt x="1366871" y="0"/>
                </a:cubicBezTo>
                <a:close/>
              </a:path>
            </a:pathLst>
          </a:custGeom>
        </p:spPr>
      </p:pic>
      <p:sp>
        <p:nvSpPr>
          <p:cNvPr id="20" name="Arc 19">
            <a:extLst>
              <a:ext uri="{FF2B5EF4-FFF2-40B4-BE49-F238E27FC236}">
                <a16:creationId xmlns:a16="http://schemas.microsoft.com/office/drawing/2014/main" id="{034ACCCC-54D4-4F78-9B85-4A34FEBAA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54998">
            <a:off x="6055857" y="4209253"/>
            <a:ext cx="3868217" cy="3868217"/>
          </a:xfrm>
          <a:prstGeom prst="arc">
            <a:avLst>
              <a:gd name="adj1" fmla="val 16200000"/>
              <a:gd name="adj2" fmla="val 20479261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2413CFE-8B8A-45C9-B7BA-CF49986D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17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245627-5022-4A39-8321-1DE34C89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s-ES">
                <a:cs typeface="Aharoni"/>
              </a:rPr>
              <a:t>EL NACIMIENTO.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C48C39-62C3-4D5F-A36D-069F5223A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400" err="1">
                <a:ea typeface="+mn-lt"/>
                <a:cs typeface="+mn-lt"/>
              </a:rPr>
              <a:t>The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spring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of</a:t>
            </a:r>
            <a:r>
              <a:rPr lang="es-ES" sz="2400">
                <a:ea typeface="+mn-lt"/>
                <a:cs typeface="+mn-lt"/>
              </a:rPr>
              <a:t> “El Nacimiento” </a:t>
            </a:r>
            <a:r>
              <a:rPr lang="es-ES" sz="2400" err="1">
                <a:ea typeface="+mn-lt"/>
                <a:cs typeface="+mn-lt"/>
              </a:rPr>
              <a:t>is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located</a:t>
            </a:r>
            <a:r>
              <a:rPr lang="es-ES" sz="2400">
                <a:ea typeface="+mn-lt"/>
                <a:cs typeface="+mn-lt"/>
              </a:rPr>
              <a:t> in </a:t>
            </a:r>
            <a:r>
              <a:rPr lang="es-ES" sz="2400" err="1">
                <a:ea typeface="+mn-lt"/>
                <a:cs typeface="+mn-lt"/>
              </a:rPr>
              <a:t>the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south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of</a:t>
            </a:r>
            <a:r>
              <a:rPr lang="es-ES" sz="2400">
                <a:ea typeface="+mn-lt"/>
                <a:cs typeface="+mn-lt"/>
              </a:rPr>
              <a:t> Coín, in </a:t>
            </a:r>
            <a:r>
              <a:rPr lang="es-ES" sz="2400" err="1">
                <a:ea typeface="+mn-lt"/>
                <a:cs typeface="+mn-lt"/>
              </a:rPr>
              <a:t>the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area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known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by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the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same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name</a:t>
            </a:r>
            <a:r>
              <a:rPr lang="es-ES" sz="2400">
                <a:ea typeface="+mn-lt"/>
                <a:cs typeface="+mn-lt"/>
              </a:rPr>
              <a:t>. </a:t>
            </a:r>
            <a:r>
              <a:rPr lang="es-ES" sz="2400" err="1">
                <a:ea typeface="+mn-lt"/>
                <a:cs typeface="+mn-lt"/>
              </a:rPr>
              <a:t>It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is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one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of</a:t>
            </a:r>
            <a:r>
              <a:rPr lang="es-ES" sz="2400">
                <a:ea typeface="+mn-lt"/>
                <a:cs typeface="+mn-lt"/>
              </a:rPr>
              <a:t> </a:t>
            </a:r>
            <a:r>
              <a:rPr lang="es-ES" sz="2400" err="1">
                <a:ea typeface="+mn-lt"/>
                <a:cs typeface="+mn-lt"/>
              </a:rPr>
              <a:t>the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most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fast-flowing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springs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of</a:t>
            </a:r>
            <a:r>
              <a:rPr lang="es-ES" sz="2400">
                <a:ea typeface="+mn-lt"/>
                <a:cs typeface="+mn-lt"/>
              </a:rPr>
              <a:t> Sierra Blanca, </a:t>
            </a:r>
            <a:r>
              <a:rPr lang="es-ES" sz="2400" err="1">
                <a:ea typeface="+mn-lt"/>
                <a:cs typeface="+mn-lt"/>
              </a:rPr>
              <a:t>with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an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average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volume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of</a:t>
            </a:r>
            <a:r>
              <a:rPr lang="es-ES" sz="2400">
                <a:ea typeface="+mn-lt"/>
                <a:cs typeface="+mn-lt"/>
              </a:rPr>
              <a:t> 350 litres/s, </a:t>
            </a:r>
            <a:r>
              <a:rPr lang="es-ES" sz="2400" err="1">
                <a:ea typeface="+mn-lt"/>
                <a:cs typeface="+mn-lt"/>
              </a:rPr>
              <a:t>much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diminished</a:t>
            </a:r>
            <a:r>
              <a:rPr lang="es-ES" sz="2400">
                <a:ea typeface="+mn-lt"/>
                <a:cs typeface="+mn-lt"/>
              </a:rPr>
              <a:t> at </a:t>
            </a:r>
            <a:r>
              <a:rPr lang="es-ES" sz="2400" err="1">
                <a:ea typeface="+mn-lt"/>
                <a:cs typeface="+mn-lt"/>
              </a:rPr>
              <a:t>present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by</a:t>
            </a:r>
            <a:r>
              <a:rPr lang="es-ES" sz="2400">
                <a:ea typeface="+mn-lt"/>
                <a:cs typeface="+mn-lt"/>
              </a:rPr>
              <a:t> </a:t>
            </a:r>
            <a:r>
              <a:rPr lang="es-ES" sz="2400" err="1">
                <a:ea typeface="+mn-lt"/>
                <a:cs typeface="+mn-lt"/>
              </a:rPr>
              <a:t>nearby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pumpings</a:t>
            </a:r>
            <a:r>
              <a:rPr lang="es-ES" sz="2400">
                <a:ea typeface="+mn-lt"/>
                <a:cs typeface="+mn-lt"/>
              </a:rPr>
              <a:t>. </a:t>
            </a:r>
            <a:r>
              <a:rPr lang="es-ES" sz="2400" err="1">
                <a:ea typeface="+mn-lt"/>
                <a:cs typeface="+mn-lt"/>
              </a:rPr>
              <a:t>It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is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the</a:t>
            </a:r>
            <a:r>
              <a:rPr lang="es-ES" sz="2400">
                <a:ea typeface="+mn-lt"/>
                <a:cs typeface="+mn-lt"/>
              </a:rPr>
              <a:t> place </a:t>
            </a:r>
            <a:r>
              <a:rPr lang="es-ES" sz="2400" err="1">
                <a:ea typeface="+mn-lt"/>
                <a:cs typeface="+mn-lt"/>
              </a:rPr>
              <a:t>from</a:t>
            </a:r>
            <a:r>
              <a:rPr lang="es-ES" sz="2400">
                <a:ea typeface="+mn-lt"/>
                <a:cs typeface="+mn-lt"/>
              </a:rPr>
              <a:t> </a:t>
            </a:r>
            <a:r>
              <a:rPr lang="es-ES" sz="2400" err="1">
                <a:ea typeface="+mn-lt"/>
                <a:cs typeface="+mn-lt"/>
              </a:rPr>
              <a:t>where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the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water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that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supplies</a:t>
            </a:r>
            <a:r>
              <a:rPr lang="es-ES" sz="2400">
                <a:ea typeface="+mn-lt"/>
                <a:cs typeface="+mn-lt"/>
              </a:rPr>
              <a:t> </a:t>
            </a:r>
            <a:r>
              <a:rPr lang="es-ES" sz="2400" err="1">
                <a:ea typeface="+mn-lt"/>
                <a:cs typeface="+mn-lt"/>
              </a:rPr>
              <a:t>the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town</a:t>
            </a:r>
            <a:r>
              <a:rPr lang="es-ES" sz="2400">
                <a:ea typeface="+mn-lt"/>
                <a:cs typeface="+mn-lt"/>
              </a:rPr>
              <a:t> and </a:t>
            </a:r>
            <a:r>
              <a:rPr lang="es-ES" sz="2400" err="1">
                <a:ea typeface="+mn-lt"/>
                <a:cs typeface="+mn-lt"/>
              </a:rPr>
              <a:t>the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main</a:t>
            </a:r>
            <a:r>
              <a:rPr lang="es-ES" sz="2400">
                <a:ea typeface="+mn-lt"/>
                <a:cs typeface="+mn-lt"/>
              </a:rPr>
              <a:t> rural </a:t>
            </a:r>
            <a:r>
              <a:rPr lang="es-ES" sz="2400" err="1">
                <a:ea typeface="+mn-lt"/>
                <a:cs typeface="+mn-lt"/>
              </a:rPr>
              <a:t>areas</a:t>
            </a:r>
            <a:r>
              <a:rPr lang="es-ES" sz="2400">
                <a:ea typeface="+mn-lt"/>
                <a:cs typeface="+mn-lt"/>
              </a:rPr>
              <a:t> </a:t>
            </a:r>
            <a:r>
              <a:rPr lang="es-ES" sz="2400" err="1">
                <a:ea typeface="+mn-lt"/>
                <a:cs typeface="+mn-lt"/>
              </a:rPr>
              <a:t>emanates</a:t>
            </a:r>
            <a:r>
              <a:rPr lang="es-ES" sz="2400">
                <a:ea typeface="+mn-lt"/>
                <a:cs typeface="+mn-lt"/>
              </a:rPr>
              <a:t>.</a:t>
            </a:r>
            <a:endParaRPr lang="es-ES"/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529A86E8-7AB7-4C5A-8FF0-F564DA645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49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2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38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C6F935-7863-46E3-AA15-800D3F41D49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4389" y="1365550"/>
            <a:ext cx="5393361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en-US"/>
          </a:p>
          <a:p>
            <a:r>
              <a:rPr lang="en-US">
                <a:ea typeface="+mn-lt"/>
                <a:cs typeface="+mn-lt"/>
              </a:rPr>
              <a:t>In times of drought, the main concern of the citizens is that the stone from which the water is born does not dry up, and there is even a legend that if this stone was moved, no more water would come out of this spring. This emblematic place is currently undergoing major changes to be turned into a recreation area.</a:t>
            </a: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4" descr="Reflejo de un puente&#10;&#10;Descripción generada automáticamente">
            <a:extLst>
              <a:ext uri="{FF2B5EF4-FFF2-40B4-BE49-F238E27FC236}">
                <a16:creationId xmlns:a16="http://schemas.microsoft.com/office/drawing/2014/main" id="{53ED0E80-895C-4212-B438-CE4101CF6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-3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4254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23449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334209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16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ShapesVTI</vt:lpstr>
      <vt:lpstr>WATER CREATES CIVILIZATION.</vt:lpstr>
      <vt:lpstr>THE SEA IN ANTIQUITY </vt:lpstr>
      <vt:lpstr>Presentación de PowerPoint</vt:lpstr>
      <vt:lpstr>Presentación de PowerPoint</vt:lpstr>
      <vt:lpstr>The importance of the  Mediterranean Sea for Malaga </vt:lpstr>
      <vt:lpstr>Coastal tourism in Malaga </vt:lpstr>
      <vt:lpstr>Gastronomy from the beaches of Malaga </vt:lpstr>
      <vt:lpstr>EL NACIMIENTO.</vt:lpstr>
      <vt:lpstr>Presentación de PowerPoint</vt:lpstr>
      <vt:lpstr>The fountains of Coín</vt:lpstr>
      <vt:lpstr>Presentación de PowerPoint</vt:lpstr>
      <vt:lpstr>Cirilas of Coín </vt:lpstr>
      <vt:lpstr>THE GUADALHORCE RIVER</vt:lpstr>
      <vt:lpstr>Biodiversity </vt:lpstr>
      <vt:lpstr>Mouth of the river Guadalhorce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>LylyPu PRO</cp:lastModifiedBy>
  <cp:revision>39</cp:revision>
  <dcterms:created xsi:type="dcterms:W3CDTF">2021-10-03T17:03:37Z</dcterms:created>
  <dcterms:modified xsi:type="dcterms:W3CDTF">2023-05-31T18:04:36Z</dcterms:modified>
</cp:coreProperties>
</file>