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oboto"/>
      <p:regular r:id="rId18"/>
      <p:bold r:id="rId19"/>
      <p:italic r:id="rId20"/>
      <p:boldItalic r:id="rId21"/>
    </p:embeddedFont>
    <p:embeddedFont>
      <p:font typeface="Merriweather"/>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22" Type="http://schemas.openxmlformats.org/officeDocument/2006/relationships/font" Target="fonts/Merriweather-regular.fntdata"/><Relationship Id="rId21" Type="http://schemas.openxmlformats.org/officeDocument/2006/relationships/font" Target="fonts/Roboto-boldItalic.fntdata"/><Relationship Id="rId24" Type="http://schemas.openxmlformats.org/officeDocument/2006/relationships/font" Target="fonts/Merriweather-italic.fntdata"/><Relationship Id="rId23" Type="http://schemas.openxmlformats.org/officeDocument/2006/relationships/font" Target="fonts/Merriweather-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erriweather-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oboto-bold.fntdata"/><Relationship Id="rId1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klimatanpassning.se/en"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 name="Google Shape;2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Hola, me llamo Afon, me llamo Thea, me llamo Olle, me llamo Tilda, me llamo Hampus. B</a:t>
            </a:r>
            <a:r>
              <a:rPr lang="en-GB"/>
              <a:t>ienvenidos</a:t>
            </a:r>
            <a:r>
              <a:rPr lang="en-GB"/>
              <a:t> a </a:t>
            </a:r>
            <a:r>
              <a:rPr lang="en-GB"/>
              <a:t>nuestra</a:t>
            </a:r>
            <a:r>
              <a:rPr lang="en-GB"/>
              <a:t> </a:t>
            </a:r>
            <a:r>
              <a:rPr lang="en-GB"/>
              <a:t>presentation!</a:t>
            </a:r>
            <a:r>
              <a:rPr lang="en-GB"/>
              <a:t> Hoy vamos a hablar sobre la agua en </a:t>
            </a:r>
            <a:r>
              <a:rPr lang="en-GB"/>
              <a:t>inglés</a:t>
            </a:r>
            <a:r>
              <a:rPr lang="en-GB"/>
              <a: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178be60720_4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178be60720_4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178be6052d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178be6052d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1e6dbc8f3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1e6dbc8f3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g1178be60720_4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 name="Google Shape;33;g1178be60720_4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Hampus:</a:t>
            </a:r>
            <a:endParaRPr>
              <a:solidFill>
                <a:schemeClr val="dk1"/>
              </a:solidFill>
              <a:highlight>
                <a:srgbClr val="FFFFFF"/>
              </a:highlight>
            </a:endParaRPr>
          </a:p>
          <a:p>
            <a:pPr indent="0" lvl="0" marL="0" rtl="0" algn="l">
              <a:spcBef>
                <a:spcPts val="0"/>
              </a:spcBef>
              <a:spcAft>
                <a:spcPts val="0"/>
              </a:spcAft>
              <a:buNone/>
            </a:pPr>
            <a:r>
              <a:t/>
            </a:r>
            <a:endParaRPr>
              <a:solidFill>
                <a:schemeClr val="dk1"/>
              </a:solidFill>
              <a:highlight>
                <a:srgbClr val="FFFFFF"/>
              </a:highlight>
            </a:endParaRPr>
          </a:p>
          <a:p>
            <a:pPr indent="0" lvl="0" marL="0" rtl="0" algn="l">
              <a:spcBef>
                <a:spcPts val="0"/>
              </a:spcBef>
              <a:spcAft>
                <a:spcPts val="0"/>
              </a:spcAft>
              <a:buNone/>
            </a:pPr>
            <a:r>
              <a:rPr lang="en-GB">
                <a:solidFill>
                  <a:schemeClr val="dk1"/>
                </a:solidFill>
                <a:highlight>
                  <a:srgbClr val="FFFFFF"/>
                </a:highlight>
              </a:rPr>
              <a:t>The Swedish Environmental Protection Agency are going to analyze the need for constitutional amendments or other measures as a result of the Regulation of the European Parliament and of the Council on minimum requirements for the reuse of water. The assignment also includes proposing changes or measures.</a:t>
            </a:r>
            <a:endParaRPr>
              <a:solidFill>
                <a:schemeClr val="dk1"/>
              </a:solidFill>
              <a:highlight>
                <a:srgbClr val="FFFFFF"/>
              </a:highlight>
            </a:endParaRPr>
          </a:p>
          <a:p>
            <a:pPr indent="0" lvl="0" marL="0" rtl="0" algn="l">
              <a:spcBef>
                <a:spcPts val="0"/>
              </a:spcBef>
              <a:spcAft>
                <a:spcPts val="0"/>
              </a:spcAft>
              <a:buNone/>
            </a:pPr>
            <a:r>
              <a:t/>
            </a:r>
            <a:endParaRPr>
              <a:solidFill>
                <a:schemeClr val="dk1"/>
              </a:solidFill>
              <a:highlight>
                <a:srgbClr val="FFFFFF"/>
              </a:highlight>
            </a:endParaRPr>
          </a:p>
          <a:p>
            <a:pPr indent="0" lvl="0" marL="0" rtl="0" algn="l">
              <a:spcBef>
                <a:spcPts val="0"/>
              </a:spcBef>
              <a:spcAft>
                <a:spcPts val="0"/>
              </a:spcAft>
              <a:buNone/>
            </a:pPr>
            <a:r>
              <a:rPr lang="en-GB">
                <a:solidFill>
                  <a:schemeClr val="dk1"/>
                </a:solidFill>
                <a:highlight>
                  <a:srgbClr val="FFFFFF"/>
                </a:highlight>
              </a:rPr>
              <a:t>Interest in saving water is growing in both industry and municipal players. Nowadays most people in Sweden are connected to a municipal sewage treatment plant.</a:t>
            </a:r>
            <a:endParaRPr>
              <a:solidFill>
                <a:schemeClr val="dk1"/>
              </a:solidFill>
              <a:highlight>
                <a:srgbClr val="FFFFFF"/>
              </a:highlight>
            </a:endParaRPr>
          </a:p>
          <a:p>
            <a:pPr indent="0" lvl="0" marL="0" rtl="0" algn="l">
              <a:spcBef>
                <a:spcPts val="0"/>
              </a:spcBef>
              <a:spcAft>
                <a:spcPts val="0"/>
              </a:spcAft>
              <a:buNone/>
            </a:pPr>
            <a:r>
              <a:t/>
            </a:r>
            <a:endParaRPr>
              <a:solidFill>
                <a:schemeClr val="dk1"/>
              </a:solidFill>
              <a:highlight>
                <a:srgbClr val="FFFFFF"/>
              </a:highlight>
            </a:endParaRPr>
          </a:p>
          <a:p>
            <a:pPr indent="0" lvl="0" marL="0" rtl="0" algn="l">
              <a:spcBef>
                <a:spcPts val="0"/>
              </a:spcBef>
              <a:spcAft>
                <a:spcPts val="0"/>
              </a:spcAft>
              <a:buNone/>
            </a:pPr>
            <a:r>
              <a:rPr lang="en-GB">
                <a:solidFill>
                  <a:schemeClr val="dk1"/>
                </a:solidFill>
                <a:highlight>
                  <a:srgbClr val="FFFFFF"/>
                </a:highlight>
              </a:rPr>
              <a:t>Sweden runs research and development in advanced purification of wastewater but also source-sorting wastewater systems for efficient utilization of the water resource.</a:t>
            </a:r>
            <a:endParaRPr>
              <a:solidFill>
                <a:schemeClr val="dk1"/>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1178be60720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 name="Google Shape;39;g1178be60720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Tilda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1178be60720_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 name="Google Shape;45;g1178be60720_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Merriweather"/>
                <a:ea typeface="Merriweather"/>
                <a:cs typeface="Merriweather"/>
                <a:sym typeface="Merriweather"/>
              </a:rPr>
              <a:t>Improve Irrigation and Agriculture </a:t>
            </a:r>
            <a:r>
              <a:rPr lang="en-GB">
                <a:solidFill>
                  <a:schemeClr val="dk1"/>
                </a:solidFill>
                <a:latin typeface="Merriweather"/>
                <a:ea typeface="Merriweather"/>
                <a:cs typeface="Merriweather"/>
                <a:sym typeface="Merriweather"/>
              </a:rPr>
              <a:t>Water Use</a:t>
            </a:r>
            <a:endParaRPr>
              <a:solidFill>
                <a:schemeClr val="dk1"/>
              </a:solidFill>
              <a:latin typeface="Merriweather"/>
              <a:ea typeface="Merriweather"/>
              <a:cs typeface="Merriweather"/>
              <a:sym typeface="Merriweather"/>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Merriweather"/>
              <a:ea typeface="Merriweather"/>
              <a:cs typeface="Merriweather"/>
              <a:sym typeface="Merriweather"/>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Merriweather"/>
                <a:ea typeface="Merriweather"/>
                <a:cs typeface="Merriweather"/>
                <a:sym typeface="Merriweather"/>
              </a:rPr>
              <a:t>M</a:t>
            </a:r>
            <a:r>
              <a:rPr lang="en-GB">
                <a:solidFill>
                  <a:schemeClr val="dk1"/>
                </a:solidFill>
                <a:latin typeface="Merriweather"/>
                <a:ea typeface="Merriweather"/>
                <a:cs typeface="Merriweather"/>
                <a:sym typeface="Merriweather"/>
              </a:rPr>
              <a:t>ost farmers in Sweden already have, or have plans to implement irrigation ponds on their land and ensuring a water supply for their livestock and crops. This it particularly popular on Gotland, an island where getting fresh water has been a problem as it is surrounded by brackish water.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1178be60720_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 name="Google Shape;51;g1178be60720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chemeClr val="dk1"/>
                </a:solidFill>
              </a:rPr>
              <a:t>The water in Sweden is more expensive than the water in Spain, with the water in Sweden coming at an average cost of half a cent per liter. In Spain however, you only have to pay 0,05 cents to get one liter of water. The price of water in Sweden has increased five percent in the last year, but the price in Spain has decreased by 76 percent. In both cases the north of the country has more water, and that can cause some differences and make water more expensive in the south of the country.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178be60720_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178be60720_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chemeClr val="dk1"/>
                </a:solidFill>
              </a:rPr>
              <a:t>The process of desalination is very expensive and energy consuming, and in large scales, the desal plants can affect the ocean and the ecosystem. if we change from using the modern, more energy consuming ways of desalination, and instead focus on reverse osmosis, we can change the huge amount of energy required. The reverse osmosis is also very long-lasting, and can save hundreds of millions of euros when building and </a:t>
            </a:r>
            <a:r>
              <a:rPr lang="en-GB">
                <a:solidFill>
                  <a:schemeClr val="dk1"/>
                </a:solidFill>
              </a:rPr>
              <a:t>fixing</a:t>
            </a:r>
            <a:r>
              <a:rPr lang="en-GB">
                <a:solidFill>
                  <a:schemeClr val="dk1"/>
                </a:solidFill>
              </a:rPr>
              <a:t> the desalination plants.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178be60720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178be60720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 Sweden it is legal to harvest </a:t>
            </a:r>
            <a:r>
              <a:rPr lang="en-GB"/>
              <a:t>rainwater</a:t>
            </a:r>
            <a:r>
              <a:rPr lang="en-GB"/>
              <a:t>. 4evergreen is one of the first, biggest and leading companies in Rain Water Harvesting in Sweden. They have many different products in Rain Water Harvesting and their tanks are actually made in Eskilstuna which is the city we come from. Their products are Rain Water harvesting systems for your garden so you can water your plants and they also have </a:t>
            </a:r>
            <a:r>
              <a:rPr lang="en-GB"/>
              <a:t>systems</a:t>
            </a:r>
            <a:r>
              <a:rPr lang="en-GB"/>
              <a:t> for your </a:t>
            </a:r>
            <a:r>
              <a:rPr lang="en-GB"/>
              <a:t>home so you can for example flush your toilets with rainwater and dish in rainwater.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78be60720_4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178be60720_4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Merriweather"/>
                <a:ea typeface="Merriweather"/>
                <a:cs typeface="Merriweather"/>
                <a:sym typeface="Merriweather"/>
              </a:rPr>
              <a:t>Education and </a:t>
            </a:r>
            <a:r>
              <a:rPr lang="en-GB">
                <a:solidFill>
                  <a:schemeClr val="dk1"/>
                </a:solidFill>
                <a:latin typeface="Merriweather"/>
                <a:ea typeface="Merriweather"/>
                <a:cs typeface="Merriweather"/>
                <a:sym typeface="Merriweather"/>
              </a:rPr>
              <a:t>Awareness</a:t>
            </a:r>
            <a:endParaRPr>
              <a:solidFill>
                <a:schemeClr val="dk1"/>
              </a:solidFill>
              <a:latin typeface="Merriweather"/>
              <a:ea typeface="Merriweather"/>
              <a:cs typeface="Merriweather"/>
              <a:sym typeface="Merriweather"/>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Merriweather"/>
              <a:ea typeface="Merriweather"/>
              <a:cs typeface="Merriweather"/>
              <a:sym typeface="Merriweather"/>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Merriweather"/>
                <a:ea typeface="Merriweather"/>
                <a:cs typeface="Merriweather"/>
                <a:sym typeface="Merriweather"/>
              </a:rPr>
              <a:t>Sweden has a Knowledge Centre for Climate Change Adaptation. It's a resource everyone can use. You can turn to them for help  and facts about climate change.’                                                   </a:t>
            </a:r>
            <a:endParaRPr>
              <a:solidFill>
                <a:schemeClr val="dk1"/>
              </a:solidFill>
              <a:latin typeface="Merriweather"/>
              <a:ea typeface="Merriweather"/>
              <a:cs typeface="Merriweather"/>
              <a:sym typeface="Merriweather"/>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Merriweather"/>
              <a:ea typeface="Merriweather"/>
              <a:cs typeface="Merriweather"/>
              <a:sym typeface="Merriweather"/>
            </a:endParaRPr>
          </a:p>
          <a:p>
            <a:pPr indent="0" lvl="0" marL="0" rtl="0" algn="l">
              <a:lnSpc>
                <a:spcPct val="115000"/>
              </a:lnSpc>
              <a:spcBef>
                <a:spcPts val="0"/>
              </a:spcBef>
              <a:spcAft>
                <a:spcPts val="0"/>
              </a:spcAft>
              <a:buNone/>
            </a:pPr>
            <a:r>
              <a:rPr lang="en-GB">
                <a:solidFill>
                  <a:schemeClr val="dk1"/>
                </a:solidFill>
                <a:latin typeface="Merriweather"/>
                <a:ea typeface="Merriweather"/>
                <a:cs typeface="Merriweather"/>
                <a:sym typeface="Merriweather"/>
              </a:rPr>
              <a:t>They consist of governmental agencies such as the Swedish Food Agency and the Swedish Forest Agency.</a:t>
            </a:r>
            <a:endParaRPr>
              <a:solidFill>
                <a:schemeClr val="dk1"/>
              </a:solidFill>
              <a:latin typeface="Merriweather"/>
              <a:ea typeface="Merriweather"/>
              <a:cs typeface="Merriweather"/>
              <a:sym typeface="Merriweather"/>
            </a:endParaRPr>
          </a:p>
          <a:p>
            <a:pPr indent="0" lvl="0" marL="0" rtl="0" algn="l">
              <a:lnSpc>
                <a:spcPct val="115000"/>
              </a:lnSpc>
              <a:spcBef>
                <a:spcPts val="0"/>
              </a:spcBef>
              <a:spcAft>
                <a:spcPts val="0"/>
              </a:spcAft>
              <a:buNone/>
            </a:pPr>
            <a:r>
              <a:t/>
            </a:r>
            <a:endParaRPr>
              <a:solidFill>
                <a:schemeClr val="dk1"/>
              </a:solidFill>
              <a:latin typeface="Merriweather"/>
              <a:ea typeface="Merriweather"/>
              <a:cs typeface="Merriweather"/>
              <a:sym typeface="Merriweather"/>
            </a:endParaRPr>
          </a:p>
          <a:p>
            <a:pPr indent="0" lvl="0" marL="0" rtl="0" algn="l">
              <a:lnSpc>
                <a:spcPct val="115000"/>
              </a:lnSpc>
              <a:spcBef>
                <a:spcPts val="0"/>
              </a:spcBef>
              <a:spcAft>
                <a:spcPts val="0"/>
              </a:spcAft>
              <a:buNone/>
            </a:pPr>
            <a:r>
              <a:t/>
            </a:r>
            <a:endParaRPr>
              <a:solidFill>
                <a:schemeClr val="dk1"/>
              </a:solidFill>
              <a:latin typeface="Merriweather"/>
              <a:ea typeface="Merriweather"/>
              <a:cs typeface="Merriweather"/>
              <a:sym typeface="Merriweathe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1a52482ef0_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1a52482ef0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https://www.klimatanpassning.se/en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 brödtext" type="secHead">
  <p:cSld name="SECTION_HEADER">
    <p:spTree>
      <p:nvGrpSpPr>
        <p:cNvPr id="10" name="Shape 10"/>
        <p:cNvGrpSpPr/>
        <p:nvPr/>
      </p:nvGrpSpPr>
      <p:grpSpPr>
        <a:xfrm>
          <a:off x="0" y="0"/>
          <a:ext cx="0" cy="0"/>
          <a:chOff x="0" y="0"/>
          <a:chExt cx="0" cy="0"/>
        </a:xfrm>
      </p:grpSpPr>
      <p:sp>
        <p:nvSpPr>
          <p:cNvPr id="11" name="Google Shape;11;p2"/>
          <p:cNvSpPr txBox="1"/>
          <p:nvPr>
            <p:ph type="title"/>
          </p:nvPr>
        </p:nvSpPr>
        <p:spPr>
          <a:xfrm>
            <a:off x="900000" y="1350000"/>
            <a:ext cx="7378500" cy="290040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Clr>
                <a:schemeClr val="dk1"/>
              </a:buClr>
              <a:buSzPts val="2000"/>
              <a:buFont typeface="Georgia"/>
              <a:buNone/>
              <a:defRPr b="0" i="0" sz="2000" u="none" cap="none" strike="noStrik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2"/>
          <p:cNvSpPr txBox="1"/>
          <p:nvPr>
            <p:ph idx="1" type="body"/>
          </p:nvPr>
        </p:nvSpPr>
        <p:spPr>
          <a:xfrm>
            <a:off x="900000" y="675000"/>
            <a:ext cx="7378500" cy="4482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Clr>
                <a:srgbClr val="8A0028"/>
              </a:buClr>
              <a:buSzPts val="3200"/>
              <a:buFont typeface="Arial"/>
              <a:buNone/>
              <a:defRPr b="0" i="0" sz="3200" u="none" cap="none" strike="noStrike">
                <a:solidFill>
                  <a:srgbClr val="8A0028"/>
                </a:solidFill>
                <a:latin typeface="Georgia"/>
                <a:ea typeface="Georgia"/>
                <a:cs typeface="Georgia"/>
                <a:sym typeface="Georgia"/>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p:cSld name="Rubrik">
    <p:spTree>
      <p:nvGrpSpPr>
        <p:cNvPr id="13" name="Shape 13"/>
        <p:cNvGrpSpPr/>
        <p:nvPr/>
      </p:nvGrpSpPr>
      <p:grpSpPr>
        <a:xfrm>
          <a:off x="0" y="0"/>
          <a:ext cx="0" cy="0"/>
          <a:chOff x="0" y="0"/>
          <a:chExt cx="0" cy="0"/>
        </a:xfrm>
      </p:grpSpPr>
      <p:sp>
        <p:nvSpPr>
          <p:cNvPr id="14" name="Google Shape;14;p3"/>
          <p:cNvSpPr txBox="1"/>
          <p:nvPr>
            <p:ph idx="1" type="body"/>
          </p:nvPr>
        </p:nvSpPr>
        <p:spPr>
          <a:xfrm>
            <a:off x="900000" y="675000"/>
            <a:ext cx="7378500" cy="600900"/>
          </a:xfrm>
          <a:prstGeom prst="rect">
            <a:avLst/>
          </a:prstGeom>
          <a:noFill/>
          <a:ln>
            <a:noFill/>
          </a:ln>
        </p:spPr>
        <p:txBody>
          <a:bodyPr anchorCtr="0" anchor="t" bIns="0" lIns="0" spcFirstLastPara="1" rIns="0" wrap="square" tIns="0">
            <a:noAutofit/>
          </a:bodyPr>
          <a:lstStyle>
            <a:lvl1pPr indent="-228600" lvl="0" marL="457200" marR="0" rtl="0" algn="l">
              <a:spcBef>
                <a:spcPts val="640"/>
              </a:spcBef>
              <a:spcAft>
                <a:spcPts val="0"/>
              </a:spcAft>
              <a:buClr>
                <a:srgbClr val="8A0028"/>
              </a:buClr>
              <a:buSzPts val="3200"/>
              <a:buFont typeface="Arial"/>
              <a:buNone/>
              <a:defRPr b="0" i="0" sz="3200" u="none" cap="none" strike="noStrike">
                <a:solidFill>
                  <a:srgbClr val="8A0028"/>
                </a:solidFill>
                <a:latin typeface="Georgia"/>
                <a:ea typeface="Georgia"/>
                <a:cs typeface="Georgia"/>
                <a:sym typeface="Georgia"/>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 punktlista">
  <p:cSld name="Rubrik + punktlista">
    <p:spTree>
      <p:nvGrpSpPr>
        <p:cNvPr id="15" name="Shape 15"/>
        <p:cNvGrpSpPr/>
        <p:nvPr/>
      </p:nvGrpSpPr>
      <p:grpSpPr>
        <a:xfrm>
          <a:off x="0" y="0"/>
          <a:ext cx="0" cy="0"/>
          <a:chOff x="0" y="0"/>
          <a:chExt cx="0" cy="0"/>
        </a:xfrm>
      </p:grpSpPr>
      <p:sp>
        <p:nvSpPr>
          <p:cNvPr id="16" name="Google Shape;16;p4"/>
          <p:cNvSpPr txBox="1"/>
          <p:nvPr>
            <p:ph type="title"/>
          </p:nvPr>
        </p:nvSpPr>
        <p:spPr>
          <a:xfrm>
            <a:off x="900000" y="675000"/>
            <a:ext cx="7354500" cy="44820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Clr>
                <a:srgbClr val="8A0028"/>
              </a:buClr>
              <a:buSzPts val="3200"/>
              <a:buFont typeface="Georgia"/>
              <a:buNone/>
              <a:defRPr b="0" i="0" sz="3200" u="none" cap="none" strike="noStrike">
                <a:solidFill>
                  <a:srgbClr val="8A0028"/>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Google Shape;17;p4"/>
          <p:cNvSpPr txBox="1"/>
          <p:nvPr>
            <p:ph idx="1" type="body"/>
          </p:nvPr>
        </p:nvSpPr>
        <p:spPr>
          <a:xfrm>
            <a:off x="900000" y="1350000"/>
            <a:ext cx="7354500" cy="2918400"/>
          </a:xfrm>
          <a:prstGeom prst="rect">
            <a:avLst/>
          </a:prstGeom>
          <a:noFill/>
          <a:ln>
            <a:noFill/>
          </a:ln>
        </p:spPr>
        <p:txBody>
          <a:bodyPr anchorCtr="0" anchor="t" bIns="0" lIns="0" spcFirstLastPara="1" rIns="0" wrap="square" tIns="0">
            <a:noAutofit/>
          </a:bodyPr>
          <a:lstStyle>
            <a:lvl1pPr indent="-355600" lvl="0" marL="457200" marR="0" rtl="0" algn="l">
              <a:spcBef>
                <a:spcPts val="1000"/>
              </a:spcBef>
              <a:spcAft>
                <a:spcPts val="0"/>
              </a:spcAft>
              <a:buClr>
                <a:srgbClr val="8A0028"/>
              </a:buClr>
              <a:buSzPts val="2000"/>
              <a:buFont typeface="Arial"/>
              <a:buChar char="•"/>
              <a:defRPr b="0" i="0" sz="2000" u="none" cap="none" strike="noStrike">
                <a:solidFill>
                  <a:schemeClr val="dk1"/>
                </a:solidFill>
                <a:latin typeface="Georgia"/>
                <a:ea typeface="Georgia"/>
                <a:cs typeface="Georgia"/>
                <a:sym typeface="Georgia"/>
              </a:defRPr>
            </a:lvl1pPr>
            <a:lvl2pPr indent="-342900" lvl="1" marL="914400" marR="0" rtl="0" algn="l">
              <a:spcBef>
                <a:spcPts val="20"/>
              </a:spcBef>
              <a:spcAft>
                <a:spcPts val="0"/>
              </a:spcAft>
              <a:buClr>
                <a:schemeClr val="dk1"/>
              </a:buClr>
              <a:buSzPts val="1800"/>
              <a:buFont typeface="Arial"/>
              <a:buChar char="–"/>
              <a:defRPr b="0" i="0" sz="1800" u="none" cap="none" strike="noStrike">
                <a:solidFill>
                  <a:schemeClr val="dk1"/>
                </a:solidFill>
                <a:latin typeface="Georgia"/>
                <a:ea typeface="Georgia"/>
                <a:cs typeface="Georgia"/>
                <a:sym typeface="Georgia"/>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or rubrik centrerad">
  <p:cSld name="Stor rubrik centrerad">
    <p:spTree>
      <p:nvGrpSpPr>
        <p:cNvPr id="18" name="Shape 18"/>
        <p:cNvGrpSpPr/>
        <p:nvPr/>
      </p:nvGrpSpPr>
      <p:grpSpPr>
        <a:xfrm>
          <a:off x="0" y="0"/>
          <a:ext cx="0" cy="0"/>
          <a:chOff x="0" y="0"/>
          <a:chExt cx="0" cy="0"/>
        </a:xfrm>
      </p:grpSpPr>
      <p:sp>
        <p:nvSpPr>
          <p:cNvPr id="19" name="Google Shape;19;p5"/>
          <p:cNvSpPr txBox="1"/>
          <p:nvPr>
            <p:ph type="title"/>
          </p:nvPr>
        </p:nvSpPr>
        <p:spPr>
          <a:xfrm>
            <a:off x="457200" y="1340284"/>
            <a:ext cx="8229600" cy="17082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rgbClr val="8A0028"/>
              </a:buClr>
              <a:buSzPts val="4400"/>
              <a:buFont typeface="Georgia"/>
              <a:buNone/>
              <a:defRPr b="0" i="0" sz="4400" u="none" cap="none" strike="noStrike">
                <a:solidFill>
                  <a:srgbClr val="8A0028"/>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kgrund">
  <p:cSld name="Bakgrund">
    <p:spTree>
      <p:nvGrpSpPr>
        <p:cNvPr id="20" name="Shape 20"/>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rtl="0" algn="ctr">
              <a:spcBef>
                <a:spcPts val="0"/>
              </a:spcBef>
              <a:spcAft>
                <a:spcPts val="0"/>
              </a:spcAft>
              <a:buSzPts val="5200"/>
              <a:buChar char="●"/>
              <a:defRPr sz="5200"/>
            </a:lvl1pPr>
            <a:lvl2pPr lvl="1" rtl="0" algn="ctr">
              <a:spcBef>
                <a:spcPts val="0"/>
              </a:spcBef>
              <a:spcAft>
                <a:spcPts val="0"/>
              </a:spcAft>
              <a:buSzPts val="5200"/>
              <a:buChar char="○"/>
              <a:defRPr sz="5200"/>
            </a:lvl2pPr>
            <a:lvl3pPr lvl="2" rtl="0" algn="ctr">
              <a:spcBef>
                <a:spcPts val="0"/>
              </a:spcBef>
              <a:spcAft>
                <a:spcPts val="0"/>
              </a:spcAft>
              <a:buSzPts val="5200"/>
              <a:buChar char="■"/>
              <a:defRPr sz="5200"/>
            </a:lvl3pPr>
            <a:lvl4pPr lvl="3" rtl="0" algn="ctr">
              <a:spcBef>
                <a:spcPts val="0"/>
              </a:spcBef>
              <a:spcAft>
                <a:spcPts val="0"/>
              </a:spcAft>
              <a:buSzPts val="5200"/>
              <a:buChar char="●"/>
              <a:defRPr sz="5200"/>
            </a:lvl4pPr>
            <a:lvl5pPr lvl="4" rtl="0" algn="ctr">
              <a:spcBef>
                <a:spcPts val="0"/>
              </a:spcBef>
              <a:spcAft>
                <a:spcPts val="0"/>
              </a:spcAft>
              <a:buSzPts val="5200"/>
              <a:buChar char="○"/>
              <a:defRPr sz="5200"/>
            </a:lvl5pPr>
            <a:lvl6pPr lvl="5" rtl="0" algn="ctr">
              <a:spcBef>
                <a:spcPts val="0"/>
              </a:spcBef>
              <a:spcAft>
                <a:spcPts val="0"/>
              </a:spcAft>
              <a:buSzPts val="5200"/>
              <a:buChar char="■"/>
              <a:defRPr sz="5200"/>
            </a:lvl6pPr>
            <a:lvl7pPr lvl="6" rtl="0" algn="ctr">
              <a:spcBef>
                <a:spcPts val="0"/>
              </a:spcBef>
              <a:spcAft>
                <a:spcPts val="0"/>
              </a:spcAft>
              <a:buSzPts val="5200"/>
              <a:buChar char="●"/>
              <a:defRPr sz="5200"/>
            </a:lvl7pPr>
            <a:lvl8pPr lvl="7" rtl="0" algn="ctr">
              <a:spcBef>
                <a:spcPts val="0"/>
              </a:spcBef>
              <a:spcAft>
                <a:spcPts val="0"/>
              </a:spcAft>
              <a:buSzPts val="5200"/>
              <a:buChar char="○"/>
              <a:defRPr sz="5200"/>
            </a:lvl8pPr>
            <a:lvl9pPr lvl="8" rtl="0" algn="ctr">
              <a:spcBef>
                <a:spcPts val="0"/>
              </a:spcBef>
              <a:spcAft>
                <a:spcPts val="0"/>
              </a:spcAft>
              <a:buSzPts val="5200"/>
              <a:buChar char="■"/>
              <a:defRPr sz="5200"/>
            </a:lvl9pPr>
          </a:lstStyle>
          <a:p/>
        </p:txBody>
      </p:sp>
      <p:sp>
        <p:nvSpPr>
          <p:cNvPr id="23" name="Google Shape;23;p7"/>
          <p:cNvSpPr txBox="1"/>
          <p:nvPr>
            <p:ph idx="1" type="subTitle"/>
          </p:nvPr>
        </p:nvSpPr>
        <p:spPr>
          <a:xfrm>
            <a:off x="311700" y="2834125"/>
            <a:ext cx="8520600" cy="792600"/>
          </a:xfrm>
          <a:prstGeom prst="rect">
            <a:avLst/>
          </a:prstGeom>
          <a:no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24" name="Google Shape;24;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0"/>
          <a:stretch/>
        </p:blipFill>
        <p:spPr>
          <a:xfrm>
            <a:off x="126236" y="79984"/>
            <a:ext cx="4781616" cy="4982937"/>
          </a:xfrm>
          <a:prstGeom prst="rect">
            <a:avLst/>
          </a:prstGeom>
          <a:noFill/>
          <a:ln>
            <a:noFill/>
          </a:ln>
        </p:spPr>
      </p:pic>
      <p:pic>
        <p:nvPicPr>
          <p:cNvPr id="7" name="Google Shape;7;p1"/>
          <p:cNvPicPr preferRelativeResize="0"/>
          <p:nvPr/>
        </p:nvPicPr>
        <p:blipFill rotWithShape="1">
          <a:blip r:embed="rId1">
            <a:alphaModFix/>
          </a:blip>
          <a:srcRect b="0" l="0" r="14297" t="0"/>
          <a:stretch/>
        </p:blipFill>
        <p:spPr>
          <a:xfrm>
            <a:off x="4975710" y="79984"/>
            <a:ext cx="4098007" cy="4982937"/>
          </a:xfrm>
          <a:prstGeom prst="rect">
            <a:avLst/>
          </a:prstGeom>
          <a:noFill/>
          <a:ln>
            <a:noFill/>
          </a:ln>
        </p:spPr>
      </p:pic>
      <p:sp>
        <p:nvSpPr>
          <p:cNvPr id="8" name="Google Shape;8;p1"/>
          <p:cNvSpPr/>
          <p:nvPr/>
        </p:nvSpPr>
        <p:spPr>
          <a:xfrm>
            <a:off x="542872" y="362843"/>
            <a:ext cx="8085000" cy="4254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BJ_british_junior_logo.png" id="9" name="Google Shape;9;p1"/>
          <p:cNvPicPr preferRelativeResize="0"/>
          <p:nvPr/>
        </p:nvPicPr>
        <p:blipFill rotWithShape="1">
          <a:blip r:embed="rId2">
            <a:alphaModFix/>
          </a:blip>
          <a:srcRect b="0" l="0" r="0" t="0"/>
          <a:stretch/>
        </p:blipFill>
        <p:spPr>
          <a:xfrm>
            <a:off x="7118115" y="4740855"/>
            <a:ext cx="1132254" cy="28162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www.svensktvatten.se/fakta-om-vatten/dricksvattenfakta/" TargetMode="External"/><Relationship Id="rId10" Type="http://schemas.openxmlformats.org/officeDocument/2006/relationships/hyperlink" Target="https://www.helahalsingland.se/2021-11-21/sa-mycket-dyrare-blir-vatten-och-avlopp-nasta-ar-kan-lata-mycket" TargetMode="External"/><Relationship Id="rId13" Type="http://schemas.openxmlformats.org/officeDocument/2006/relationships/hyperlink" Target="https://www.purdue.edu/newsroom/releases/2021/Q2/breakthrough-in-reverse-osmosis-may-lead-to-most-energy-efficient-seawater-desalination-ever.html" TargetMode="External"/><Relationship Id="rId12" Type="http://schemas.openxmlformats.org/officeDocument/2006/relationships/hyperlink" Target="https://www.europarl.europa.eu/doceo/document/P-5-2004-0244_SV.html" TargetMode="External"/><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www.kungahuset.se/royalcourt/latestnews/2017/2017/thekingopenssandvikdesalinationplant.5.20c843515c8141edf8ecd.html" TargetMode="External"/><Relationship Id="rId4" Type="http://schemas.openxmlformats.org/officeDocument/2006/relationships/hyperlink" Target="https://www.naturvardsverket.se/om-oss/regeringsuppdrag/pagaende-regeringsuppdrag/atgarder-for-ateranvandning-av-vatten/" TargetMode="External"/><Relationship Id="rId9" Type="http://schemas.openxmlformats.org/officeDocument/2006/relationships/hyperlink" Target="https://tarifasdeagua.es/info/precio" TargetMode="External"/><Relationship Id="rId14" Type="http://schemas.openxmlformats.org/officeDocument/2006/relationships/hyperlink" Target="https://www.klimatanpassning.se/en/cases/brackish-waterworks-for-drinking-water-on-gotland-1.112558" TargetMode="External"/><Relationship Id="rId5" Type="http://schemas.openxmlformats.org/officeDocument/2006/relationships/hyperlink" Target="https://www.klimatanpassning.se/en/cases/brackish-waterworks-for-drinking-water-on-gotland-1.112558" TargetMode="External"/><Relationship Id="rId6" Type="http://schemas.openxmlformats.org/officeDocument/2006/relationships/hyperlink" Target="https://www.4evergreen.se/atervinning-av-regnvatten/" TargetMode="External"/><Relationship Id="rId7" Type="http://schemas.openxmlformats.org/officeDocument/2006/relationships/hyperlink" Target="https://www.svensktvatten.se/" TargetMode="External"/><Relationship Id="rId8" Type="http://schemas.openxmlformats.org/officeDocument/2006/relationships/hyperlink" Target="https://www.smhi.s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solidFill>
                  <a:srgbClr val="8A0028"/>
                </a:solidFill>
                <a:latin typeface="Georgia"/>
                <a:ea typeface="Georgia"/>
                <a:cs typeface="Georgia"/>
                <a:sym typeface="Georgia"/>
              </a:rPr>
              <a:t>Call of Poseidon</a:t>
            </a:r>
            <a:endParaRPr>
              <a:solidFill>
                <a:srgbClr val="8A0028"/>
              </a:solidFill>
              <a:latin typeface="Georgia"/>
              <a:ea typeface="Georgia"/>
              <a:cs typeface="Georgia"/>
              <a:sym typeface="Georgia"/>
            </a:endParaRPr>
          </a:p>
        </p:txBody>
      </p:sp>
      <p:sp>
        <p:nvSpPr>
          <p:cNvPr id="30" name="Google Shape;30;p8"/>
          <p:cNvSpPr txBox="1"/>
          <p:nvPr>
            <p:ph idx="1" type="subTitle"/>
          </p:nvPr>
        </p:nvSpPr>
        <p:spPr>
          <a:xfrm>
            <a:off x="311700" y="2834125"/>
            <a:ext cx="8520600" cy="792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Help make a difference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sz="1800">
              <a:solidFill>
                <a:srgbClr val="8A0028"/>
              </a:solidFill>
            </a:endParaRPr>
          </a:p>
          <a:p>
            <a:pPr indent="-292100" lvl="0" marL="457200" rtl="0" algn="l">
              <a:lnSpc>
                <a:spcPct val="150000"/>
              </a:lnSpc>
              <a:spcBef>
                <a:spcPts val="0"/>
              </a:spcBef>
              <a:spcAft>
                <a:spcPts val="0"/>
              </a:spcAft>
              <a:buClr>
                <a:srgbClr val="2200CC"/>
              </a:buClr>
              <a:buSzPts val="1000"/>
              <a:buChar char="●"/>
            </a:pPr>
            <a:r>
              <a:rPr lang="en-GB" sz="1000" u="sng">
                <a:solidFill>
                  <a:srgbClr val="2200CC"/>
                </a:solidFill>
                <a:hlinkClick r:id="rId3">
                  <a:extLst>
                    <a:ext uri="{A12FA001-AC4F-418D-AE19-62706E023703}">
                      <ahyp:hlinkClr val="tx"/>
                    </a:ext>
                  </a:extLst>
                </a:hlinkClick>
              </a:rPr>
              <a:t>https://www.kungahuset.se/royalcourt/latestnews/2017/2017/thekingopenssandvikdesalinationplant.5.20c843515c8141edf8ecd.html</a:t>
            </a:r>
            <a:endParaRPr sz="1000">
              <a:solidFill>
                <a:srgbClr val="2200CC"/>
              </a:solidFill>
            </a:endParaRPr>
          </a:p>
          <a:p>
            <a:pPr indent="-292100" lvl="0" marL="457200" rtl="0" algn="l">
              <a:lnSpc>
                <a:spcPct val="150000"/>
              </a:lnSpc>
              <a:spcBef>
                <a:spcPts val="0"/>
              </a:spcBef>
              <a:spcAft>
                <a:spcPts val="0"/>
              </a:spcAft>
              <a:buClr>
                <a:srgbClr val="2200CC"/>
              </a:buClr>
              <a:buSzPts val="1000"/>
              <a:buChar char="●"/>
            </a:pPr>
            <a:r>
              <a:rPr lang="en-GB" sz="1000" u="sng">
                <a:solidFill>
                  <a:srgbClr val="2200CC"/>
                </a:solidFill>
                <a:hlinkClick r:id="rId4">
                  <a:extLst>
                    <a:ext uri="{A12FA001-AC4F-418D-AE19-62706E023703}">
                      <ahyp:hlinkClr val="tx"/>
                    </a:ext>
                  </a:extLst>
                </a:hlinkClick>
              </a:rPr>
              <a:t>https://www.naturvardsverket.se/om-oss/regeringsuppdrag/pagaende-regeringsuppdrag/atgarder-for-ateranvandning-av-vatten/</a:t>
            </a:r>
            <a:r>
              <a:rPr lang="en-GB" sz="1000">
                <a:solidFill>
                  <a:srgbClr val="2200CC"/>
                </a:solidFill>
              </a:rPr>
              <a:t> </a:t>
            </a:r>
            <a:endParaRPr sz="1000">
              <a:solidFill>
                <a:srgbClr val="2200CC"/>
              </a:solidFill>
            </a:endParaRPr>
          </a:p>
          <a:p>
            <a:pPr indent="-292100" lvl="0" marL="457200" rtl="0" algn="l">
              <a:lnSpc>
                <a:spcPct val="150000"/>
              </a:lnSpc>
              <a:spcBef>
                <a:spcPts val="0"/>
              </a:spcBef>
              <a:spcAft>
                <a:spcPts val="0"/>
              </a:spcAft>
              <a:buClr>
                <a:srgbClr val="2200CC"/>
              </a:buClr>
              <a:buSzPts val="1000"/>
              <a:buChar char="●"/>
            </a:pPr>
            <a:r>
              <a:rPr lang="en-GB" sz="1000" u="sng">
                <a:solidFill>
                  <a:srgbClr val="2200CC"/>
                </a:solidFill>
                <a:hlinkClick r:id="rId5">
                  <a:extLst>
                    <a:ext uri="{A12FA001-AC4F-418D-AE19-62706E023703}">
                      <ahyp:hlinkClr val="tx"/>
                    </a:ext>
                  </a:extLst>
                </a:hlinkClick>
              </a:rPr>
              <a:t>https://www.klimatanpassning.se/en/cases/brackish-waterworks-for-drinking-water-on-gotland-1.112558</a:t>
            </a:r>
            <a:endParaRPr sz="1000">
              <a:solidFill>
                <a:srgbClr val="2200CC"/>
              </a:solidFill>
            </a:endParaRPr>
          </a:p>
          <a:p>
            <a:pPr indent="-292100" lvl="0" marL="457200" rtl="0" algn="l">
              <a:lnSpc>
                <a:spcPct val="150000"/>
              </a:lnSpc>
              <a:spcBef>
                <a:spcPts val="0"/>
              </a:spcBef>
              <a:spcAft>
                <a:spcPts val="0"/>
              </a:spcAft>
              <a:buClr>
                <a:srgbClr val="2200CC"/>
              </a:buClr>
              <a:buSzPts val="1000"/>
              <a:buChar char="●"/>
            </a:pPr>
            <a:r>
              <a:rPr lang="en-GB" sz="1000" u="sng">
                <a:solidFill>
                  <a:srgbClr val="2200CC"/>
                </a:solidFill>
                <a:hlinkClick r:id="rId6">
                  <a:extLst>
                    <a:ext uri="{A12FA001-AC4F-418D-AE19-62706E023703}">
                      <ahyp:hlinkClr val="tx"/>
                    </a:ext>
                  </a:extLst>
                </a:hlinkClick>
              </a:rPr>
              <a:t>https://www.4evergreen.se/atervinning-av-regnvatten/</a:t>
            </a:r>
            <a:endParaRPr sz="1000">
              <a:solidFill>
                <a:srgbClr val="2200CC"/>
              </a:solidFill>
            </a:endParaRPr>
          </a:p>
          <a:p>
            <a:pPr indent="-292100" lvl="0" marL="457200" rtl="0" algn="l">
              <a:lnSpc>
                <a:spcPct val="150000"/>
              </a:lnSpc>
              <a:spcBef>
                <a:spcPts val="0"/>
              </a:spcBef>
              <a:spcAft>
                <a:spcPts val="0"/>
              </a:spcAft>
              <a:buClr>
                <a:srgbClr val="2200CC"/>
              </a:buClr>
              <a:buSzPts val="1000"/>
              <a:buChar char="●"/>
            </a:pPr>
            <a:r>
              <a:rPr lang="en-GB" sz="1000" u="sng">
                <a:solidFill>
                  <a:srgbClr val="2200CC"/>
                </a:solidFill>
                <a:hlinkClick r:id="rId7">
                  <a:extLst>
                    <a:ext uri="{A12FA001-AC4F-418D-AE19-62706E023703}">
                      <ahyp:hlinkClr val="tx"/>
                    </a:ext>
                  </a:extLst>
                </a:hlinkClick>
              </a:rPr>
              <a:t>https://www.svensktvatten.se/</a:t>
            </a:r>
            <a:r>
              <a:rPr lang="en-GB" sz="1000">
                <a:solidFill>
                  <a:srgbClr val="2200CC"/>
                </a:solidFill>
              </a:rPr>
              <a:t> </a:t>
            </a:r>
            <a:endParaRPr sz="1000">
              <a:solidFill>
                <a:srgbClr val="2200CC"/>
              </a:solidFill>
            </a:endParaRPr>
          </a:p>
          <a:p>
            <a:pPr indent="-292100" lvl="0" marL="457200" rtl="0" algn="l">
              <a:lnSpc>
                <a:spcPct val="150000"/>
              </a:lnSpc>
              <a:spcBef>
                <a:spcPts val="0"/>
              </a:spcBef>
              <a:spcAft>
                <a:spcPts val="0"/>
              </a:spcAft>
              <a:buClr>
                <a:srgbClr val="2200CC"/>
              </a:buClr>
              <a:buSzPts val="1000"/>
              <a:buChar char="●"/>
            </a:pPr>
            <a:r>
              <a:rPr lang="en-GB" sz="1000" u="sng">
                <a:solidFill>
                  <a:srgbClr val="2200CC"/>
                </a:solidFill>
                <a:hlinkClick r:id="rId8">
                  <a:extLst>
                    <a:ext uri="{A12FA001-AC4F-418D-AE19-62706E023703}">
                      <ahyp:hlinkClr val="tx"/>
                    </a:ext>
                  </a:extLst>
                </a:hlinkClick>
              </a:rPr>
              <a:t>https://www.smhi.se/</a:t>
            </a:r>
            <a:endParaRPr sz="1000">
              <a:solidFill>
                <a:srgbClr val="2200CC"/>
              </a:solidFill>
            </a:endParaRPr>
          </a:p>
          <a:p>
            <a:pPr indent="-292100" lvl="0" marL="457200" rtl="0" algn="l">
              <a:lnSpc>
                <a:spcPct val="115000"/>
              </a:lnSpc>
              <a:spcBef>
                <a:spcPts val="0"/>
              </a:spcBef>
              <a:spcAft>
                <a:spcPts val="0"/>
              </a:spcAft>
              <a:buClr>
                <a:srgbClr val="2200CC"/>
              </a:buClr>
              <a:buSzPts val="1000"/>
              <a:buChar char="●"/>
            </a:pPr>
            <a:r>
              <a:rPr lang="en-GB" sz="1100" u="sng">
                <a:solidFill>
                  <a:srgbClr val="2200CC"/>
                </a:solidFill>
                <a:latin typeface="Arial"/>
                <a:ea typeface="Arial"/>
                <a:cs typeface="Arial"/>
                <a:sym typeface="Arial"/>
                <a:hlinkClick r:id="rId9">
                  <a:extLst>
                    <a:ext uri="{A12FA001-AC4F-418D-AE19-62706E023703}">
                      <ahyp:hlinkClr val="tx"/>
                    </a:ext>
                  </a:extLst>
                </a:hlinkClick>
              </a:rPr>
              <a:t>https://tarifasdeagua.es/info/precio</a:t>
            </a:r>
            <a:r>
              <a:rPr lang="en-GB" sz="1100">
                <a:solidFill>
                  <a:srgbClr val="2200CC"/>
                </a:solidFill>
                <a:latin typeface="Arial"/>
                <a:ea typeface="Arial"/>
                <a:cs typeface="Arial"/>
                <a:sym typeface="Arial"/>
              </a:rPr>
              <a:t> </a:t>
            </a:r>
            <a:endParaRPr sz="1100">
              <a:solidFill>
                <a:srgbClr val="2200CC"/>
              </a:solidFill>
              <a:latin typeface="Arial"/>
              <a:ea typeface="Arial"/>
              <a:cs typeface="Arial"/>
              <a:sym typeface="Arial"/>
            </a:endParaRPr>
          </a:p>
          <a:p>
            <a:pPr indent="-292100" lvl="0" marL="457200" rtl="0" algn="l">
              <a:lnSpc>
                <a:spcPct val="115000"/>
              </a:lnSpc>
              <a:spcBef>
                <a:spcPts val="0"/>
              </a:spcBef>
              <a:spcAft>
                <a:spcPts val="0"/>
              </a:spcAft>
              <a:buClr>
                <a:srgbClr val="2200CC"/>
              </a:buClr>
              <a:buSzPts val="1000"/>
              <a:buChar char="●"/>
            </a:pPr>
            <a:r>
              <a:rPr lang="en-GB" sz="1100" u="sng">
                <a:solidFill>
                  <a:srgbClr val="2200CC"/>
                </a:solidFill>
                <a:latin typeface="Arial"/>
                <a:ea typeface="Arial"/>
                <a:cs typeface="Arial"/>
                <a:sym typeface="Arial"/>
                <a:hlinkClick r:id="rId10">
                  <a:extLst>
                    <a:ext uri="{A12FA001-AC4F-418D-AE19-62706E023703}">
                      <ahyp:hlinkClr val="tx"/>
                    </a:ext>
                  </a:extLst>
                </a:hlinkClick>
              </a:rPr>
              <a:t>https://www.helahalsingland.se/2021-11-21/sa-mycket-dyrare-blir-vatten-och-avlopp-nasta-ar-kan-lata-mycket</a:t>
            </a:r>
            <a:r>
              <a:rPr lang="en-GB" sz="1100">
                <a:solidFill>
                  <a:srgbClr val="2200CC"/>
                </a:solidFill>
                <a:latin typeface="Arial"/>
                <a:ea typeface="Arial"/>
                <a:cs typeface="Arial"/>
                <a:sym typeface="Arial"/>
              </a:rPr>
              <a:t> </a:t>
            </a:r>
            <a:endParaRPr sz="1100">
              <a:solidFill>
                <a:srgbClr val="2200CC"/>
              </a:solidFill>
              <a:latin typeface="Arial"/>
              <a:ea typeface="Arial"/>
              <a:cs typeface="Arial"/>
              <a:sym typeface="Arial"/>
            </a:endParaRPr>
          </a:p>
          <a:p>
            <a:pPr indent="-292100" lvl="0" marL="457200" rtl="0" algn="l">
              <a:lnSpc>
                <a:spcPct val="115000"/>
              </a:lnSpc>
              <a:spcBef>
                <a:spcPts val="0"/>
              </a:spcBef>
              <a:spcAft>
                <a:spcPts val="0"/>
              </a:spcAft>
              <a:buClr>
                <a:srgbClr val="2200CC"/>
              </a:buClr>
              <a:buSzPts val="1000"/>
              <a:buChar char="●"/>
            </a:pPr>
            <a:r>
              <a:rPr lang="en-GB" sz="1100" u="sng">
                <a:solidFill>
                  <a:srgbClr val="2200CC"/>
                </a:solidFill>
                <a:latin typeface="Arial"/>
                <a:ea typeface="Arial"/>
                <a:cs typeface="Arial"/>
                <a:sym typeface="Arial"/>
                <a:hlinkClick r:id="rId11">
                  <a:extLst>
                    <a:ext uri="{A12FA001-AC4F-418D-AE19-62706E023703}">
                      <ahyp:hlinkClr val="tx"/>
                    </a:ext>
                  </a:extLst>
                </a:hlinkClick>
              </a:rPr>
              <a:t>https://www.svensktvatten.se/fakta-om-vatten/dricksvattenfakta/</a:t>
            </a:r>
            <a:r>
              <a:rPr lang="en-GB" sz="1100">
                <a:solidFill>
                  <a:srgbClr val="2200CC"/>
                </a:solidFill>
                <a:latin typeface="Arial"/>
                <a:ea typeface="Arial"/>
                <a:cs typeface="Arial"/>
                <a:sym typeface="Arial"/>
              </a:rPr>
              <a:t> </a:t>
            </a:r>
            <a:endParaRPr sz="1100">
              <a:solidFill>
                <a:srgbClr val="2200CC"/>
              </a:solidFill>
              <a:latin typeface="Arial"/>
              <a:ea typeface="Arial"/>
              <a:cs typeface="Arial"/>
              <a:sym typeface="Arial"/>
            </a:endParaRPr>
          </a:p>
          <a:p>
            <a:pPr indent="-298450" lvl="0" marL="457200" rtl="0" algn="l">
              <a:lnSpc>
                <a:spcPct val="115000"/>
              </a:lnSpc>
              <a:spcBef>
                <a:spcPts val="0"/>
              </a:spcBef>
              <a:spcAft>
                <a:spcPts val="0"/>
              </a:spcAft>
              <a:buClr>
                <a:srgbClr val="2200CC"/>
              </a:buClr>
              <a:buSzPts val="1100"/>
              <a:buFont typeface="Arial"/>
              <a:buChar char="●"/>
            </a:pPr>
            <a:r>
              <a:rPr lang="en-GB" sz="1100" u="sng">
                <a:solidFill>
                  <a:srgbClr val="2200CC"/>
                </a:solidFill>
                <a:latin typeface="Arial"/>
                <a:ea typeface="Arial"/>
                <a:cs typeface="Arial"/>
                <a:sym typeface="Arial"/>
                <a:hlinkClick r:id="rId12">
                  <a:extLst>
                    <a:ext uri="{A12FA001-AC4F-418D-AE19-62706E023703}">
                      <ahyp:hlinkClr val="tx"/>
                    </a:ext>
                  </a:extLst>
                </a:hlinkClick>
              </a:rPr>
              <a:t>https://www.europarl.europa.eu/doceo/document/P-5-2004-0244_SV.html</a:t>
            </a:r>
            <a:r>
              <a:rPr lang="en-GB" sz="1100">
                <a:solidFill>
                  <a:srgbClr val="2200CC"/>
                </a:solidFill>
                <a:latin typeface="Arial"/>
                <a:ea typeface="Arial"/>
                <a:cs typeface="Arial"/>
                <a:sym typeface="Arial"/>
              </a:rPr>
              <a:t> </a:t>
            </a:r>
            <a:endParaRPr sz="1100">
              <a:solidFill>
                <a:srgbClr val="2200CC"/>
              </a:solidFill>
              <a:latin typeface="Arial"/>
              <a:ea typeface="Arial"/>
              <a:cs typeface="Arial"/>
              <a:sym typeface="Arial"/>
            </a:endParaRPr>
          </a:p>
          <a:p>
            <a:pPr indent="-298450" lvl="0" marL="457200" rtl="0" algn="l">
              <a:lnSpc>
                <a:spcPct val="115000"/>
              </a:lnSpc>
              <a:spcBef>
                <a:spcPts val="0"/>
              </a:spcBef>
              <a:spcAft>
                <a:spcPts val="0"/>
              </a:spcAft>
              <a:buClr>
                <a:srgbClr val="2200CC"/>
              </a:buClr>
              <a:buSzPts val="1100"/>
              <a:buFont typeface="Arial"/>
              <a:buChar char="●"/>
            </a:pPr>
            <a:r>
              <a:rPr lang="en-GB" sz="1100" u="sng">
                <a:solidFill>
                  <a:srgbClr val="2200CC"/>
                </a:solidFill>
                <a:latin typeface="Arial"/>
                <a:ea typeface="Arial"/>
                <a:cs typeface="Arial"/>
                <a:sym typeface="Arial"/>
                <a:hlinkClick r:id="rId13">
                  <a:extLst>
                    <a:ext uri="{A12FA001-AC4F-418D-AE19-62706E023703}">
                      <ahyp:hlinkClr val="tx"/>
                    </a:ext>
                  </a:extLst>
                </a:hlinkClick>
              </a:rPr>
              <a:t>https://www.purdue.edu/newsroom/releases/2021/Q2/breakthrough-in-reverse-osmosis-may-lead-to-most-energy-efficient-seawater-desalination-ever.html</a:t>
            </a:r>
            <a:r>
              <a:rPr lang="en-GB" sz="1100">
                <a:solidFill>
                  <a:srgbClr val="2200CC"/>
                </a:solidFill>
                <a:latin typeface="Arial"/>
                <a:ea typeface="Arial"/>
                <a:cs typeface="Arial"/>
                <a:sym typeface="Arial"/>
              </a:rPr>
              <a:t> </a:t>
            </a:r>
            <a:endParaRPr sz="1100">
              <a:solidFill>
                <a:srgbClr val="2200CC"/>
              </a:solidFill>
              <a:latin typeface="Arial"/>
              <a:ea typeface="Arial"/>
              <a:cs typeface="Arial"/>
              <a:sym typeface="Arial"/>
            </a:endParaRPr>
          </a:p>
          <a:p>
            <a:pPr indent="-298450" lvl="0" marL="457200" rtl="0" algn="l">
              <a:lnSpc>
                <a:spcPct val="115000"/>
              </a:lnSpc>
              <a:spcBef>
                <a:spcPts val="0"/>
              </a:spcBef>
              <a:spcAft>
                <a:spcPts val="0"/>
              </a:spcAft>
              <a:buClr>
                <a:srgbClr val="2200CC"/>
              </a:buClr>
              <a:buSzPts val="1100"/>
              <a:buFont typeface="Arial"/>
              <a:buChar char="●"/>
            </a:pPr>
            <a:r>
              <a:rPr lang="en-GB" sz="1100" u="sng">
                <a:solidFill>
                  <a:srgbClr val="2200CC"/>
                </a:solidFill>
                <a:latin typeface="Arial"/>
                <a:ea typeface="Arial"/>
                <a:cs typeface="Arial"/>
                <a:sym typeface="Arial"/>
                <a:hlinkClick r:id="rId14">
                  <a:extLst>
                    <a:ext uri="{A12FA001-AC4F-418D-AE19-62706E023703}">
                      <ahyp:hlinkClr val="tx"/>
                    </a:ext>
                  </a:extLst>
                </a:hlinkClick>
              </a:rPr>
              <a:t>https://www.klimatanpassning.se/en/cases/brackish-waterworks-for-drinking-water-on-gotland-1.112558</a:t>
            </a:r>
            <a:r>
              <a:rPr lang="en-GB" sz="1100">
                <a:solidFill>
                  <a:srgbClr val="2200CC"/>
                </a:solidFill>
                <a:latin typeface="Arial"/>
                <a:ea typeface="Arial"/>
                <a:cs typeface="Arial"/>
                <a:sym typeface="Arial"/>
              </a:rPr>
              <a:t> </a:t>
            </a:r>
            <a:endParaRPr sz="1100">
              <a:solidFill>
                <a:srgbClr val="2200CC"/>
              </a:solidFill>
              <a:latin typeface="Arial"/>
              <a:ea typeface="Arial"/>
              <a:cs typeface="Arial"/>
              <a:sym typeface="Arial"/>
            </a:endParaRPr>
          </a:p>
          <a:p>
            <a:pPr indent="0" lvl="0" marL="0" rtl="0" algn="l">
              <a:spcBef>
                <a:spcPts val="0"/>
              </a:spcBef>
              <a:spcAft>
                <a:spcPts val="0"/>
              </a:spcAft>
              <a:buNone/>
            </a:pPr>
            <a:r>
              <a:t/>
            </a:r>
            <a:endParaRPr sz="3200">
              <a:solidFill>
                <a:srgbClr val="2200CC"/>
              </a:solidFill>
            </a:endParaRPr>
          </a:p>
        </p:txBody>
      </p:sp>
      <p:sp>
        <p:nvSpPr>
          <p:cNvPr id="84" name="Google Shape;84;p17"/>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a:t>
            </a:r>
            <a:r>
              <a:rPr lang="en-GB"/>
              <a:t>ources and thank you for listening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GB" sz="2050">
                <a:solidFill>
                  <a:srgbClr val="3C4043"/>
                </a:solidFill>
                <a:latin typeface="Roboto"/>
                <a:ea typeface="Roboto"/>
                <a:cs typeface="Roboto"/>
                <a:sym typeface="Roboto"/>
              </a:rPr>
              <a:t>1. Education/awareness - Afon</a:t>
            </a:r>
            <a:endParaRPr sz="2050">
              <a:solidFill>
                <a:srgbClr val="3C4043"/>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2050">
                <a:solidFill>
                  <a:srgbClr val="3C4043"/>
                </a:solidFill>
                <a:latin typeface="Roboto"/>
                <a:ea typeface="Roboto"/>
                <a:cs typeface="Roboto"/>
                <a:sym typeface="Roboto"/>
              </a:rPr>
              <a:t>2. New Conservation Technologies - Hampus</a:t>
            </a:r>
            <a:endParaRPr sz="2050">
              <a:solidFill>
                <a:srgbClr val="3C4043"/>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2050">
                <a:solidFill>
                  <a:srgbClr val="3C4043"/>
                </a:solidFill>
                <a:latin typeface="Roboto"/>
                <a:ea typeface="Roboto"/>
                <a:cs typeface="Roboto"/>
                <a:sym typeface="Roboto"/>
              </a:rPr>
              <a:t>3. Recycle wastewater - Tilda </a:t>
            </a:r>
            <a:endParaRPr sz="2050">
              <a:solidFill>
                <a:srgbClr val="3C4043"/>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2050">
                <a:solidFill>
                  <a:srgbClr val="3C4043"/>
                </a:solidFill>
                <a:latin typeface="Roboto"/>
                <a:ea typeface="Roboto"/>
                <a:cs typeface="Roboto"/>
                <a:sym typeface="Roboto"/>
              </a:rPr>
              <a:t>4. Improve irrigation and Agriculture Water Use - Afon</a:t>
            </a:r>
            <a:endParaRPr sz="2050">
              <a:solidFill>
                <a:srgbClr val="3C4043"/>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2050">
                <a:solidFill>
                  <a:srgbClr val="3C4043"/>
                </a:solidFill>
                <a:latin typeface="Roboto"/>
                <a:ea typeface="Roboto"/>
                <a:cs typeface="Roboto"/>
                <a:sym typeface="Roboto"/>
              </a:rPr>
              <a:t>5. Water Pricing - Thea</a:t>
            </a:r>
            <a:endParaRPr sz="2050">
              <a:solidFill>
                <a:srgbClr val="3C4043"/>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2050">
                <a:solidFill>
                  <a:srgbClr val="3C4043"/>
                </a:solidFill>
                <a:latin typeface="Roboto"/>
                <a:ea typeface="Roboto"/>
                <a:cs typeface="Roboto"/>
                <a:sym typeface="Roboto"/>
              </a:rPr>
              <a:t>6. Energy Efficient Desal Plants - Thea</a:t>
            </a:r>
            <a:endParaRPr sz="2050">
              <a:solidFill>
                <a:srgbClr val="3C4043"/>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rPr lang="en-GB" sz="2050">
                <a:solidFill>
                  <a:srgbClr val="3C4043"/>
                </a:solidFill>
                <a:latin typeface="Roboto"/>
                <a:ea typeface="Roboto"/>
                <a:cs typeface="Roboto"/>
                <a:sym typeface="Roboto"/>
              </a:rPr>
              <a:t>7. Rain Water Harvesting - Olle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5" name="Google Shape;95;p19"/>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9"/>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Minimum requirements for reuse of water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Interest in </a:t>
            </a:r>
            <a:r>
              <a:rPr lang="en-GB"/>
              <a:t>saving</a:t>
            </a:r>
            <a:r>
              <a:rPr lang="en-GB"/>
              <a:t> water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R&amp;D in wastewater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36" name="Google Shape;36;p9"/>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GB">
                <a:solidFill>
                  <a:srgbClr val="8A0028"/>
                </a:solidFill>
              </a:rPr>
              <a:t>New Conservation Technologies</a:t>
            </a:r>
            <a:endParaRPr>
              <a:solidFill>
                <a:srgbClr val="8A002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10"/>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Water treatment plant.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Sustainable water for today and tomorrow!</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Several purification processes, e.x. s</a:t>
            </a:r>
            <a:r>
              <a:rPr lang="en-GB"/>
              <a:t>and filter. </a:t>
            </a:r>
            <a:r>
              <a:rPr lang="en-GB"/>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Leading country of effluent in treated </a:t>
            </a:r>
            <a:r>
              <a:rPr lang="en-GB"/>
              <a:t>wastewater</a:t>
            </a:r>
            <a:r>
              <a:rPr lang="en-GB"/>
              <a: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42" name="Google Shape;42;p10"/>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Recycle Wastewater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11"/>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355600" lvl="0" marL="457200" rtl="0" algn="l">
              <a:spcBef>
                <a:spcPts val="0"/>
              </a:spcBef>
              <a:spcAft>
                <a:spcPts val="0"/>
              </a:spcAft>
              <a:buSzPts val="2000"/>
              <a:buChar char="●"/>
            </a:pPr>
            <a:r>
              <a:rPr lang="en-GB"/>
              <a:t>I</a:t>
            </a:r>
            <a:r>
              <a:rPr lang="en-GB"/>
              <a:t>mplementing irrigation ponds</a:t>
            </a:r>
            <a:endParaRPr/>
          </a:p>
          <a:p>
            <a:pPr indent="0" lvl="0" marL="457200" rtl="0" algn="l">
              <a:spcBef>
                <a:spcPts val="0"/>
              </a:spcBef>
              <a:spcAft>
                <a:spcPts val="0"/>
              </a:spcAft>
              <a:buNone/>
            </a:pPr>
            <a:r>
              <a:t/>
            </a:r>
            <a:endParaRPr/>
          </a:p>
          <a:p>
            <a:pPr indent="-355600" lvl="0" marL="457200" rtl="0" algn="l">
              <a:spcBef>
                <a:spcPts val="0"/>
              </a:spcBef>
              <a:spcAft>
                <a:spcPts val="0"/>
              </a:spcAft>
              <a:buSzPts val="2000"/>
              <a:buChar char="●"/>
            </a:pPr>
            <a:r>
              <a:rPr lang="en-GB"/>
              <a:t>Water for animals and watering their crops</a:t>
            </a:r>
            <a:endParaRPr/>
          </a:p>
          <a:p>
            <a:pPr indent="0" lvl="0" marL="457200" rtl="0" algn="l">
              <a:spcBef>
                <a:spcPts val="0"/>
              </a:spcBef>
              <a:spcAft>
                <a:spcPts val="0"/>
              </a:spcAft>
              <a:buNone/>
            </a:pPr>
            <a:r>
              <a:t/>
            </a:r>
            <a:endParaRPr/>
          </a:p>
          <a:p>
            <a:pPr indent="-355600" lvl="0" marL="457200" rtl="0" algn="l">
              <a:spcBef>
                <a:spcPts val="0"/>
              </a:spcBef>
              <a:spcAft>
                <a:spcPts val="0"/>
              </a:spcAft>
              <a:buSzPts val="2000"/>
              <a:buChar char="●"/>
            </a:pPr>
            <a:r>
              <a:rPr lang="en-GB"/>
              <a:t>Popular on Gotland </a:t>
            </a:r>
            <a:endParaRPr/>
          </a:p>
        </p:txBody>
      </p:sp>
      <p:sp>
        <p:nvSpPr>
          <p:cNvPr id="48" name="Google Shape;48;p11"/>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GB" sz="2800">
                <a:solidFill>
                  <a:srgbClr val="8A0028"/>
                </a:solidFill>
              </a:rPr>
              <a:t>Improve irrigation and Agriculture Water Use</a:t>
            </a:r>
            <a:endParaRPr sz="2800">
              <a:solidFill>
                <a:srgbClr val="8A002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2"/>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water in Sweden is more expensive than in Spain.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 prices in Sweden has increased.</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 prices in Spain have decreased.</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 north of the countries have more water.</a:t>
            </a:r>
            <a:endParaRPr/>
          </a:p>
        </p:txBody>
      </p:sp>
      <p:sp>
        <p:nvSpPr>
          <p:cNvPr id="54" name="Google Shape;54;p12"/>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Water pricing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process of desalination.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we change.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Energy consuming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Reverse osmosis</a:t>
            </a:r>
            <a:endParaRPr/>
          </a:p>
        </p:txBody>
      </p:sp>
      <p:sp>
        <p:nvSpPr>
          <p:cNvPr id="60" name="Google Shape;60;p13"/>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Energy efficient desal plants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Legal</a:t>
            </a:r>
            <a:endParaRPr/>
          </a:p>
          <a:p>
            <a:pPr indent="0" lvl="0" marL="0" rtl="0" algn="l">
              <a:spcBef>
                <a:spcPts val="0"/>
              </a:spcBef>
              <a:spcAft>
                <a:spcPts val="0"/>
              </a:spcAft>
              <a:buNone/>
            </a:pPr>
            <a:r>
              <a:rPr lang="en-GB"/>
              <a:t>4evergreen</a:t>
            </a:r>
            <a:endParaRPr/>
          </a:p>
          <a:p>
            <a:pPr indent="0" lvl="0" marL="0" rtl="0" algn="l">
              <a:spcBef>
                <a:spcPts val="0"/>
              </a:spcBef>
              <a:spcAft>
                <a:spcPts val="0"/>
              </a:spcAft>
              <a:buNone/>
            </a:pPr>
            <a:r>
              <a:rPr lang="en-GB"/>
              <a:t>Eskilstuna</a:t>
            </a:r>
            <a:endParaRPr/>
          </a:p>
        </p:txBody>
      </p:sp>
      <p:sp>
        <p:nvSpPr>
          <p:cNvPr id="66" name="Google Shape;66;p14"/>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Rain Water Harvesting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900000" y="1350000"/>
            <a:ext cx="7378500" cy="2900400"/>
          </a:xfrm>
          <a:prstGeom prst="rect">
            <a:avLst/>
          </a:prstGeom>
        </p:spPr>
        <p:txBody>
          <a:bodyPr anchorCtr="0" anchor="t" bIns="0" lIns="0" spcFirstLastPara="1" rIns="0" wrap="square" tIns="0">
            <a:noAutofit/>
          </a:bodyPr>
          <a:lstStyle/>
          <a:p>
            <a:pPr indent="-355600" lvl="0" marL="457200" rtl="0" algn="l">
              <a:lnSpc>
                <a:spcPct val="115000"/>
              </a:lnSpc>
              <a:spcBef>
                <a:spcPts val="0"/>
              </a:spcBef>
              <a:spcAft>
                <a:spcPts val="0"/>
              </a:spcAft>
              <a:buSzPts val="2000"/>
              <a:buChar char="●"/>
            </a:pPr>
            <a:r>
              <a:rPr lang="en-GB"/>
              <a:t>National Knowledge Centre for Climate Change Adaptation </a:t>
            </a:r>
            <a:endParaRPr/>
          </a:p>
          <a:p>
            <a:pPr indent="0" lvl="0" marL="457200" rtl="0" algn="l">
              <a:lnSpc>
                <a:spcPct val="115000"/>
              </a:lnSpc>
              <a:spcBef>
                <a:spcPts val="0"/>
              </a:spcBef>
              <a:spcAft>
                <a:spcPts val="0"/>
              </a:spcAft>
              <a:buNone/>
            </a:pPr>
            <a:r>
              <a:t/>
            </a:r>
            <a:endParaRPr/>
          </a:p>
          <a:p>
            <a:pPr indent="-355600" lvl="0" marL="457200" rtl="0" algn="l">
              <a:lnSpc>
                <a:spcPct val="115000"/>
              </a:lnSpc>
              <a:spcBef>
                <a:spcPts val="0"/>
              </a:spcBef>
              <a:spcAft>
                <a:spcPts val="0"/>
              </a:spcAft>
              <a:buSzPts val="2000"/>
              <a:buChar char="●"/>
            </a:pPr>
            <a:r>
              <a:rPr lang="en-GB"/>
              <a:t>Everyone can use it</a:t>
            </a:r>
            <a:endParaRPr/>
          </a:p>
          <a:p>
            <a:pPr indent="0" lvl="0" marL="457200" rtl="0" algn="l">
              <a:lnSpc>
                <a:spcPct val="115000"/>
              </a:lnSpc>
              <a:spcBef>
                <a:spcPts val="0"/>
              </a:spcBef>
              <a:spcAft>
                <a:spcPts val="0"/>
              </a:spcAft>
              <a:buNone/>
            </a:pPr>
            <a:r>
              <a:t/>
            </a:r>
            <a:endParaRPr/>
          </a:p>
          <a:p>
            <a:pPr indent="-355600" lvl="0" marL="457200" rtl="0" algn="l">
              <a:lnSpc>
                <a:spcPct val="115000"/>
              </a:lnSpc>
              <a:spcBef>
                <a:spcPts val="0"/>
              </a:spcBef>
              <a:spcAft>
                <a:spcPts val="0"/>
              </a:spcAft>
              <a:buSzPts val="2000"/>
              <a:buChar char="●"/>
            </a:pPr>
            <a:r>
              <a:rPr lang="en-GB"/>
              <a:t>Help and facts about climate change</a:t>
            </a:r>
            <a:endParaRPr/>
          </a:p>
          <a:p>
            <a:pPr indent="0" lvl="0" marL="457200" rtl="0" algn="l">
              <a:lnSpc>
                <a:spcPct val="115000"/>
              </a:lnSpc>
              <a:spcBef>
                <a:spcPts val="0"/>
              </a:spcBef>
              <a:spcAft>
                <a:spcPts val="0"/>
              </a:spcAft>
              <a:buNone/>
            </a:pPr>
            <a:r>
              <a:t/>
            </a:r>
            <a:endParaRPr/>
          </a:p>
          <a:p>
            <a:pPr indent="-355600" lvl="0" marL="457200" rtl="0" algn="l">
              <a:lnSpc>
                <a:spcPct val="115000"/>
              </a:lnSpc>
              <a:spcBef>
                <a:spcPts val="0"/>
              </a:spcBef>
              <a:spcAft>
                <a:spcPts val="0"/>
              </a:spcAft>
              <a:buSzPts val="2000"/>
              <a:buChar char="●"/>
            </a:pPr>
            <a:r>
              <a:rPr lang="en-GB"/>
              <a:t>The Swedish Food Agency and the Swedish Forest Agency</a:t>
            </a:r>
            <a:endParaRPr/>
          </a:p>
          <a:p>
            <a:pPr indent="0" lvl="0" marL="457200" marR="368300" rtl="0" algn="l">
              <a:lnSpc>
                <a:spcPct val="110000"/>
              </a:lnSpc>
              <a:spcBef>
                <a:spcPts val="900"/>
              </a:spcBef>
              <a:spcAft>
                <a:spcPts val="1100"/>
              </a:spcAft>
              <a:buNone/>
            </a:pPr>
            <a:r>
              <a:t/>
            </a:r>
            <a:endParaRPr/>
          </a:p>
        </p:txBody>
      </p:sp>
      <p:sp>
        <p:nvSpPr>
          <p:cNvPr id="72" name="Google Shape;72;p15"/>
          <p:cNvSpPr txBox="1"/>
          <p:nvPr>
            <p:ph idx="1" type="body"/>
          </p:nvPr>
        </p:nvSpPr>
        <p:spPr>
          <a:xfrm>
            <a:off x="900000" y="675000"/>
            <a:ext cx="7378500" cy="4482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GB" sz="3150">
                <a:solidFill>
                  <a:srgbClr val="8A0028"/>
                </a:solidFill>
              </a:rPr>
              <a:t>Education/awareness</a:t>
            </a:r>
            <a:endParaRPr sz="4300">
              <a:solidFill>
                <a:srgbClr val="8A002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457200" y="1660054"/>
            <a:ext cx="8229600" cy="9117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GB"/>
              <a:t>Any questions?</a:t>
            </a:r>
            <a:endParaRPr/>
          </a:p>
        </p:txBody>
      </p:sp>
      <p:sp>
        <p:nvSpPr>
          <p:cNvPr id="78" name="Google Shape;78;p16"/>
          <p:cNvSpPr txBox="1"/>
          <p:nvPr/>
        </p:nvSpPr>
        <p:spPr>
          <a:xfrm>
            <a:off x="689550" y="2571750"/>
            <a:ext cx="81552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GB" sz="3000">
                <a:solidFill>
                  <a:srgbClr val="2200CC"/>
                </a:solidFill>
              </a:rPr>
              <a:t>https://www.klimatanpassning.se/en</a:t>
            </a:r>
            <a:endParaRPr sz="3300">
              <a:solidFill>
                <a:srgbClr val="2200C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British mallsidor">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