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Frank Ruhl Libre"/>
      <p:regular r:id="rId12"/>
      <p:bold r:id="rId13"/>
    </p:embeddedFont>
    <p:embeddedFont>
      <p:font typeface="Pontano Sans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FrankRuhlLibre-bold.fntdata"/><Relationship Id="rId12" Type="http://schemas.openxmlformats.org/officeDocument/2006/relationships/font" Target="fonts/FrankRuhlLibr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ontanoSans-bold.fntdata"/><Relationship Id="rId14" Type="http://schemas.openxmlformats.org/officeDocument/2006/relationships/font" Target="fonts/Pontano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597a524fab_3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597a524fab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5bbcd81f83_4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5bbcd81f83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597a524fab_4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597a524fab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511857" y="-125"/>
            <a:ext cx="46323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 rot="10800000">
            <a:off x="3558544" y="-125"/>
            <a:ext cx="953312" cy="5143625"/>
            <a:chOff x="1962000" y="-125"/>
            <a:chExt cx="953312" cy="5143625"/>
          </a:xfrm>
        </p:grpSpPr>
        <p:sp>
          <p:nvSpPr>
            <p:cNvPr id="12" name="Google Shape;12;p2"/>
            <p:cNvSpPr/>
            <p:nvPr/>
          </p:nvSpPr>
          <p:spPr>
            <a:xfrm flipH="1" rot="10800000">
              <a:off x="2469212" y="0"/>
              <a:ext cx="446100" cy="5143500"/>
            </a:xfrm>
            <a:prstGeom prst="rect">
              <a:avLst/>
            </a:prstGeom>
            <a:gradFill>
              <a:gsLst>
                <a:gs pos="0">
                  <a:srgbClr val="3177EE"/>
                </a:gs>
                <a:gs pos="100000">
                  <a:srgbClr val="113D8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2291597" y="-125"/>
              <a:ext cx="184200" cy="5143500"/>
            </a:xfrm>
            <a:prstGeom prst="rect">
              <a:avLst/>
            </a:prstGeom>
            <a:gradFill>
              <a:gsLst>
                <a:gs pos="0">
                  <a:srgbClr val="75DDFF"/>
                </a:gs>
                <a:gs pos="100000">
                  <a:srgbClr val="09B1E9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 rot="10800000">
              <a:off x="2207413" y="0"/>
              <a:ext cx="90600" cy="5143500"/>
            </a:xfrm>
            <a:prstGeom prst="rect">
              <a:avLst/>
            </a:prstGeom>
            <a:gradFill>
              <a:gsLst>
                <a:gs pos="0">
                  <a:srgbClr val="C6F18D"/>
                </a:gs>
                <a:gs pos="100000">
                  <a:srgbClr val="8AD82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1962000" y="0"/>
              <a:ext cx="247800" cy="5143500"/>
            </a:xfrm>
            <a:prstGeom prst="rect">
              <a:avLst/>
            </a:prstGeom>
            <a:gradFill>
              <a:gsLst>
                <a:gs pos="0">
                  <a:srgbClr val="1077D2"/>
                </a:gs>
                <a:gs pos="100000">
                  <a:srgbClr val="09315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4965100" y="1991825"/>
            <a:ext cx="3704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/>
          <p:nvPr>
            <p:ph idx="1" type="body"/>
          </p:nvPr>
        </p:nvSpPr>
        <p:spPr>
          <a:xfrm>
            <a:off x="363175" y="4253900"/>
            <a:ext cx="72393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99" name="Google Shape;99;p11"/>
          <p:cNvSpPr/>
          <p:nvPr/>
        </p:nvSpPr>
        <p:spPr>
          <a:xfrm>
            <a:off x="8697912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1"/>
          <p:cNvSpPr/>
          <p:nvPr/>
        </p:nvSpPr>
        <p:spPr>
          <a:xfrm rot="10800000">
            <a:off x="8520297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1"/>
          <p:cNvSpPr/>
          <p:nvPr/>
        </p:nvSpPr>
        <p:spPr>
          <a:xfrm>
            <a:off x="8436113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1"/>
          <p:cNvSpPr/>
          <p:nvPr/>
        </p:nvSpPr>
        <p:spPr>
          <a:xfrm rot="10800000">
            <a:off x="8190700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1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/>
          <p:nvPr/>
        </p:nvSpPr>
        <p:spPr>
          <a:xfrm>
            <a:off x="8697912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2"/>
          <p:cNvSpPr/>
          <p:nvPr/>
        </p:nvSpPr>
        <p:spPr>
          <a:xfrm rot="10800000">
            <a:off x="8520297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2"/>
          <p:cNvSpPr/>
          <p:nvPr/>
        </p:nvSpPr>
        <p:spPr>
          <a:xfrm>
            <a:off x="8436113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2"/>
          <p:cNvSpPr/>
          <p:nvPr/>
        </p:nvSpPr>
        <p:spPr>
          <a:xfrm rot="10800000">
            <a:off x="8190700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2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/>
          <p:nvPr/>
        </p:nvSpPr>
        <p:spPr>
          <a:xfrm rot="10800000">
            <a:off x="-7161" y="0"/>
            <a:ext cx="91440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8697912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3"/>
          <p:cNvSpPr/>
          <p:nvPr/>
        </p:nvSpPr>
        <p:spPr>
          <a:xfrm rot="10800000">
            <a:off x="8520297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8436113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3"/>
          <p:cNvSpPr/>
          <p:nvPr/>
        </p:nvSpPr>
        <p:spPr>
          <a:xfrm rot="10800000">
            <a:off x="8190700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3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2469212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 rot="10800000">
            <a:off x="2291597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2207413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1962000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 rot="10800000">
            <a:off x="2908100" y="-125"/>
            <a:ext cx="62430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ctrTitle"/>
          </p:nvPr>
        </p:nvSpPr>
        <p:spPr>
          <a:xfrm>
            <a:off x="3451475" y="2045250"/>
            <a:ext cx="51543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3451475" y="2680575"/>
            <a:ext cx="5154300" cy="4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295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1pPr>
            <a:lvl2pPr lvl="1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2pPr>
            <a:lvl3pPr lvl="2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3pPr>
            <a:lvl4pPr lvl="3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4pPr>
            <a:lvl5pPr lvl="4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5pPr>
            <a:lvl6pPr lvl="5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6pPr>
            <a:lvl7pPr lvl="6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7pPr>
            <a:lvl8pPr lvl="7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8pPr>
            <a:lvl9pPr lvl="8" rt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-5400000">
            <a:off x="200" y="877900"/>
            <a:ext cx="658200" cy="6591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738387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 rot="10800000">
            <a:off x="6560772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6476588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 rot="10800000">
            <a:off x="6231175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/>
          <p:nvPr/>
        </p:nvSpPr>
        <p:spPr>
          <a:xfrm rot="10800000">
            <a:off x="7182000" y="-125"/>
            <a:ext cx="19620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985175" y="766700"/>
            <a:ext cx="4486200" cy="37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Font typeface="Droid Serif"/>
              <a:buChar char="➝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⇾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￫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￫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￫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￫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￫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￫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￫"/>
              <a:defRPr i="1" sz="3000"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/>
        </p:txBody>
      </p:sp>
      <p:sp>
        <p:nvSpPr>
          <p:cNvPr id="34" name="Google Shape;34;p4"/>
          <p:cNvSpPr txBox="1"/>
          <p:nvPr/>
        </p:nvSpPr>
        <p:spPr>
          <a:xfrm>
            <a:off x="0" y="785283"/>
            <a:ext cx="6591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“</a:t>
            </a:r>
            <a:endParaRPr b="1" sz="72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buNone/>
              <a:defRPr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 rot="-5400000">
            <a:off x="-100" y="878175"/>
            <a:ext cx="269100" cy="2694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6738387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 rot="10800000">
            <a:off x="6560772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6476588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/>
          <p:nvPr/>
        </p:nvSpPr>
        <p:spPr>
          <a:xfrm rot="10800000">
            <a:off x="6231175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 rot="10800000">
            <a:off x="7182000" y="-125"/>
            <a:ext cx="19620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457200" y="1406944"/>
            <a:ext cx="5301300" cy="31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➝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⇾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 rot="-5400000">
            <a:off x="-100" y="878175"/>
            <a:ext cx="269100" cy="2694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6738387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 rot="10800000">
            <a:off x="6560772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6476588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>
            <a:off x="6231175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"/>
          <p:cNvSpPr/>
          <p:nvPr/>
        </p:nvSpPr>
        <p:spPr>
          <a:xfrm rot="10800000">
            <a:off x="7182000" y="-125"/>
            <a:ext cx="19620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6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" type="body"/>
          </p:nvPr>
        </p:nvSpPr>
        <p:spPr>
          <a:xfrm>
            <a:off x="457200" y="1409500"/>
            <a:ext cx="2573100" cy="33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➝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⇾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/>
        </p:txBody>
      </p:sp>
      <p:sp>
        <p:nvSpPr>
          <p:cNvPr id="55" name="Google Shape;55;p6"/>
          <p:cNvSpPr txBox="1"/>
          <p:nvPr>
            <p:ph idx="2" type="body"/>
          </p:nvPr>
        </p:nvSpPr>
        <p:spPr>
          <a:xfrm>
            <a:off x="3185326" y="1409500"/>
            <a:ext cx="2573100" cy="33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➝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⇾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rot="-5400000">
            <a:off x="-100" y="878175"/>
            <a:ext cx="269100" cy="2694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6738387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7"/>
          <p:cNvSpPr/>
          <p:nvPr/>
        </p:nvSpPr>
        <p:spPr>
          <a:xfrm rot="10800000">
            <a:off x="6560772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6476588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"/>
          <p:cNvSpPr/>
          <p:nvPr/>
        </p:nvSpPr>
        <p:spPr>
          <a:xfrm rot="10800000">
            <a:off x="6231175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7"/>
          <p:cNvSpPr/>
          <p:nvPr/>
        </p:nvSpPr>
        <p:spPr>
          <a:xfrm rot="10800000">
            <a:off x="7182000" y="0"/>
            <a:ext cx="19620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7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" type="body"/>
          </p:nvPr>
        </p:nvSpPr>
        <p:spPr>
          <a:xfrm>
            <a:off x="457200" y="1409500"/>
            <a:ext cx="1708800" cy="33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➝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⇾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9pPr>
          </a:lstStyle>
          <a:p/>
        </p:txBody>
      </p:sp>
      <p:sp>
        <p:nvSpPr>
          <p:cNvPr id="66" name="Google Shape;66;p7"/>
          <p:cNvSpPr txBox="1"/>
          <p:nvPr>
            <p:ph idx="2" type="body"/>
          </p:nvPr>
        </p:nvSpPr>
        <p:spPr>
          <a:xfrm>
            <a:off x="2253487" y="1409500"/>
            <a:ext cx="1708800" cy="33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➝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⇾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9pPr>
          </a:lstStyle>
          <a:p/>
        </p:txBody>
      </p:sp>
      <p:sp>
        <p:nvSpPr>
          <p:cNvPr id="67" name="Google Shape;67;p7"/>
          <p:cNvSpPr txBox="1"/>
          <p:nvPr>
            <p:ph idx="3" type="body"/>
          </p:nvPr>
        </p:nvSpPr>
        <p:spPr>
          <a:xfrm>
            <a:off x="4049775" y="1409500"/>
            <a:ext cx="1708800" cy="33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➝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⇾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￫"/>
              <a:defRPr sz="1400"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 rot="-5400000">
            <a:off x="-100" y="878175"/>
            <a:ext cx="269100" cy="2694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6738387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8"/>
          <p:cNvSpPr/>
          <p:nvPr/>
        </p:nvSpPr>
        <p:spPr>
          <a:xfrm rot="10800000">
            <a:off x="6560772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6476588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8"/>
          <p:cNvSpPr/>
          <p:nvPr/>
        </p:nvSpPr>
        <p:spPr>
          <a:xfrm rot="10800000">
            <a:off x="6231175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8"/>
          <p:cNvSpPr/>
          <p:nvPr/>
        </p:nvSpPr>
        <p:spPr>
          <a:xfrm rot="10800000">
            <a:off x="7182000" y="0"/>
            <a:ext cx="19620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8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compact">
  <p:cSld name="TITLE_ONLY_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8697912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/>
          <p:nvPr/>
        </p:nvSpPr>
        <p:spPr>
          <a:xfrm rot="10800000">
            <a:off x="8520297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9"/>
          <p:cNvSpPr/>
          <p:nvPr/>
        </p:nvSpPr>
        <p:spPr>
          <a:xfrm>
            <a:off x="8436113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9"/>
          <p:cNvSpPr/>
          <p:nvPr/>
        </p:nvSpPr>
        <p:spPr>
          <a:xfrm rot="10800000">
            <a:off x="8190700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9"/>
          <p:cNvSpPr/>
          <p:nvPr/>
        </p:nvSpPr>
        <p:spPr>
          <a:xfrm rot="-5400000">
            <a:off x="-100" y="878175"/>
            <a:ext cx="269100" cy="2694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9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image">
  <p:cSld name="TITLE_ONLY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/>
          <p:nvPr/>
        </p:nvSpPr>
        <p:spPr>
          <a:xfrm rot="10800000">
            <a:off x="4511857" y="-125"/>
            <a:ext cx="46323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" name="Google Shape;88;p10"/>
          <p:cNvGrpSpPr/>
          <p:nvPr/>
        </p:nvGrpSpPr>
        <p:grpSpPr>
          <a:xfrm flipH="1" rot="10800000">
            <a:off x="4095344" y="-125"/>
            <a:ext cx="953312" cy="5143625"/>
            <a:chOff x="1962000" y="-125"/>
            <a:chExt cx="953312" cy="5143625"/>
          </a:xfrm>
        </p:grpSpPr>
        <p:sp>
          <p:nvSpPr>
            <p:cNvPr id="89" name="Google Shape;89;p10"/>
            <p:cNvSpPr/>
            <p:nvPr/>
          </p:nvSpPr>
          <p:spPr>
            <a:xfrm flipH="1" rot="10800000">
              <a:off x="2469212" y="0"/>
              <a:ext cx="446100" cy="5143500"/>
            </a:xfrm>
            <a:prstGeom prst="rect">
              <a:avLst/>
            </a:prstGeom>
            <a:gradFill>
              <a:gsLst>
                <a:gs pos="0">
                  <a:srgbClr val="3177EE"/>
                </a:gs>
                <a:gs pos="100000">
                  <a:srgbClr val="113D8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0"/>
            <p:cNvSpPr/>
            <p:nvPr/>
          </p:nvSpPr>
          <p:spPr>
            <a:xfrm flipH="1">
              <a:off x="2291597" y="-125"/>
              <a:ext cx="184200" cy="5143500"/>
            </a:xfrm>
            <a:prstGeom prst="rect">
              <a:avLst/>
            </a:prstGeom>
            <a:gradFill>
              <a:gsLst>
                <a:gs pos="0">
                  <a:srgbClr val="75DDFF"/>
                </a:gs>
                <a:gs pos="100000">
                  <a:srgbClr val="09B1E9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 rot="10800000">
              <a:off x="2207413" y="0"/>
              <a:ext cx="90600" cy="5143500"/>
            </a:xfrm>
            <a:prstGeom prst="rect">
              <a:avLst/>
            </a:prstGeom>
            <a:gradFill>
              <a:gsLst>
                <a:gs pos="0">
                  <a:srgbClr val="C6F18D"/>
                </a:gs>
                <a:gs pos="100000">
                  <a:srgbClr val="8AD82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1962000" y="0"/>
              <a:ext cx="247800" cy="5143500"/>
            </a:xfrm>
            <a:prstGeom prst="rect">
              <a:avLst/>
            </a:prstGeom>
            <a:gradFill>
              <a:gsLst>
                <a:gs pos="0">
                  <a:srgbClr val="1077D2"/>
                </a:gs>
                <a:gs pos="100000">
                  <a:srgbClr val="09315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10"/>
          <p:cNvSpPr/>
          <p:nvPr/>
        </p:nvSpPr>
        <p:spPr>
          <a:xfrm rot="-5400000">
            <a:off x="-100" y="878175"/>
            <a:ext cx="269100" cy="2694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0"/>
          <p:cNvSpPr txBox="1"/>
          <p:nvPr>
            <p:ph type="title"/>
          </p:nvPr>
        </p:nvSpPr>
        <p:spPr>
          <a:xfrm>
            <a:off x="457200" y="751550"/>
            <a:ext cx="3142200" cy="7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95" name="Google Shape;95;p10"/>
          <p:cNvSpPr txBox="1"/>
          <p:nvPr>
            <p:ph idx="12" type="sldNum"/>
          </p:nvPr>
        </p:nvSpPr>
        <p:spPr>
          <a:xfrm>
            <a:off x="844305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0"/>
          <p:cNvSpPr txBox="1"/>
          <p:nvPr>
            <p:ph idx="1" type="body"/>
          </p:nvPr>
        </p:nvSpPr>
        <p:spPr>
          <a:xfrm>
            <a:off x="457200" y="1725427"/>
            <a:ext cx="3142200" cy="26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➝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⇾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￫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b="1"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406944"/>
            <a:ext cx="5301300" cy="3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➝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⇾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>
            <p:ph type="ctrTitle"/>
          </p:nvPr>
        </p:nvSpPr>
        <p:spPr>
          <a:xfrm>
            <a:off x="4965100" y="1991825"/>
            <a:ext cx="3704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Plastic in Swedish waters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/>
          <p:nvPr>
            <p:ph type="title"/>
          </p:nvPr>
        </p:nvSpPr>
        <p:spPr>
          <a:xfrm>
            <a:off x="41685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</a:t>
            </a:r>
            <a:endParaRPr/>
          </a:p>
        </p:txBody>
      </p:sp>
      <p:sp>
        <p:nvSpPr>
          <p:cNvPr id="127" name="Google Shape;127;p15"/>
          <p:cNvSpPr txBox="1"/>
          <p:nvPr>
            <p:ph idx="2" type="body"/>
          </p:nvPr>
        </p:nvSpPr>
        <p:spPr>
          <a:xfrm>
            <a:off x="111400" y="3171225"/>
            <a:ext cx="3778500" cy="1736100"/>
          </a:xfrm>
          <a:prstGeom prst="rect">
            <a:avLst/>
          </a:prstGeom>
          <a:ln cap="flat" cmpd="sng" w="9525">
            <a:solidFill>
              <a:srgbClr val="162D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162D5A"/>
                </a:solidFill>
                <a:latin typeface="Droid Serif"/>
                <a:ea typeface="Droid Serif"/>
                <a:cs typeface="Droid Serif"/>
                <a:sym typeface="Droid Serif"/>
              </a:rPr>
              <a:t>What this presentation will be about:</a:t>
            </a:r>
            <a:endParaRPr b="1" sz="1500">
              <a:solidFill>
                <a:srgbClr val="162D5A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62D5A"/>
                </a:solidFill>
                <a:latin typeface="Droid Serif"/>
                <a:ea typeface="Droid Serif"/>
                <a:cs typeface="Droid Serif"/>
                <a:sym typeface="Droid Serif"/>
              </a:rPr>
              <a:t>Much plastic is thrown in our waters</a:t>
            </a:r>
            <a:endParaRPr sz="1100">
              <a:solidFill>
                <a:srgbClr val="162D5A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rgbClr val="162D5A"/>
              </a:buClr>
              <a:buSzPts val="1100"/>
              <a:buFont typeface="Droid Serif"/>
              <a:buAutoNum type="arabicPeriod"/>
            </a:pPr>
            <a:r>
              <a:rPr lang="en" sz="1100">
                <a:solidFill>
                  <a:srgbClr val="162D5A"/>
                </a:solidFill>
                <a:latin typeface="Droid Serif"/>
                <a:ea typeface="Droid Serif"/>
                <a:cs typeface="Droid Serif"/>
                <a:sym typeface="Droid Serif"/>
              </a:rPr>
              <a:t>Problems in lakes</a:t>
            </a:r>
            <a:endParaRPr sz="1100">
              <a:solidFill>
                <a:srgbClr val="162D5A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62D5A"/>
              </a:buClr>
              <a:buSzPts val="1100"/>
              <a:buFont typeface="Droid Serif"/>
              <a:buAutoNum type="arabicPeriod"/>
            </a:pPr>
            <a:r>
              <a:rPr lang="en" sz="1100">
                <a:solidFill>
                  <a:srgbClr val="162D5A"/>
                </a:solidFill>
                <a:latin typeface="Droid Serif"/>
                <a:ea typeface="Droid Serif"/>
                <a:cs typeface="Droid Serif"/>
                <a:sym typeface="Droid Serif"/>
              </a:rPr>
              <a:t>Problems in seas</a:t>
            </a:r>
            <a:endParaRPr sz="1100">
              <a:solidFill>
                <a:srgbClr val="162D5A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62D5A"/>
                </a:solidFill>
                <a:latin typeface="Droid Serif"/>
                <a:ea typeface="Droid Serif"/>
                <a:cs typeface="Droid Serif"/>
                <a:sym typeface="Droid Serif"/>
              </a:rPr>
              <a:t>P</a:t>
            </a:r>
            <a:r>
              <a:rPr lang="en" sz="1100">
                <a:solidFill>
                  <a:srgbClr val="162D5A"/>
                </a:solidFill>
                <a:latin typeface="Droid Serif"/>
                <a:ea typeface="Droid Serif"/>
                <a:cs typeface="Droid Serif"/>
                <a:sym typeface="Droid Serif"/>
              </a:rPr>
              <a:t>otential</a:t>
            </a:r>
            <a:r>
              <a:rPr lang="en" sz="1100">
                <a:solidFill>
                  <a:srgbClr val="162D5A"/>
                </a:solidFill>
                <a:latin typeface="Droid Serif"/>
                <a:ea typeface="Droid Serif"/>
                <a:cs typeface="Droid Serif"/>
                <a:sym typeface="Droid Serif"/>
              </a:rPr>
              <a:t> solutions </a:t>
            </a:r>
            <a:endParaRPr sz="1100">
              <a:solidFill>
                <a:srgbClr val="162D5A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28" name="Google Shape;128;p15"/>
          <p:cNvSpPr txBox="1"/>
          <p:nvPr>
            <p:ph idx="2" type="body"/>
          </p:nvPr>
        </p:nvSpPr>
        <p:spPr>
          <a:xfrm>
            <a:off x="4034275" y="1291100"/>
            <a:ext cx="2120700" cy="1736100"/>
          </a:xfrm>
          <a:prstGeom prst="rect">
            <a:avLst/>
          </a:prstGeom>
          <a:ln cap="flat" cmpd="sng" w="9525">
            <a:solidFill>
              <a:srgbClr val="162D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Droid Serif"/>
                <a:ea typeface="Droid Serif"/>
                <a:cs typeface="Droid Serif"/>
                <a:sym typeface="Droid Serif"/>
              </a:rPr>
              <a:t>How big of a problem is the plastic pollution?:</a:t>
            </a:r>
            <a:endParaRPr b="1" sz="15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Can reach </a:t>
            </a: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irreversible</a:t>
            </a: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 levels</a:t>
            </a:r>
            <a:endParaRPr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Might not notice affect you</a:t>
            </a:r>
            <a:endParaRPr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29" name="Google Shape;129;p15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15"/>
          <p:cNvSpPr txBox="1"/>
          <p:nvPr>
            <p:ph idx="1" type="body"/>
          </p:nvPr>
        </p:nvSpPr>
        <p:spPr>
          <a:xfrm>
            <a:off x="111400" y="1291100"/>
            <a:ext cx="3778500" cy="1736100"/>
          </a:xfrm>
          <a:prstGeom prst="rect">
            <a:avLst/>
          </a:prstGeom>
          <a:ln cap="flat" cmpd="sng" w="9525">
            <a:solidFill>
              <a:srgbClr val="162D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162D5A"/>
                </a:solidFill>
                <a:latin typeface="Droid Serif"/>
                <a:ea typeface="Droid Serif"/>
                <a:cs typeface="Droid Serif"/>
                <a:sym typeface="Droid Serif"/>
              </a:rPr>
              <a:t>Sweden: </a:t>
            </a:r>
            <a:endParaRPr b="1" sz="1000">
              <a:solidFill>
                <a:srgbClr val="162D5A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62D5A"/>
                </a:solidFill>
                <a:latin typeface="Droid Serif"/>
                <a:ea typeface="Droid Serif"/>
                <a:cs typeface="Droid Serif"/>
                <a:sym typeface="Droid Serif"/>
              </a:rPr>
              <a:t>Scandinavia </a:t>
            </a:r>
            <a:endParaRPr sz="1100">
              <a:solidFill>
                <a:srgbClr val="162D5A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62D5A"/>
                </a:solidFill>
                <a:latin typeface="Droid Serif"/>
                <a:ea typeface="Droid Serif"/>
                <a:cs typeface="Droid Serif"/>
                <a:sym typeface="Droid Serif"/>
              </a:rPr>
              <a:t>Eskilstuna Södermanland</a:t>
            </a:r>
            <a:endParaRPr sz="1100">
              <a:solidFill>
                <a:srgbClr val="162D5A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62D5A"/>
                </a:solidFill>
                <a:latin typeface="Droid Serif"/>
                <a:ea typeface="Droid Serif"/>
                <a:cs typeface="Droid Serif"/>
                <a:sym typeface="Droid Serif"/>
              </a:rPr>
              <a:t>East sweden</a:t>
            </a:r>
            <a:endParaRPr sz="1100">
              <a:solidFill>
                <a:srgbClr val="162D5A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62D5A"/>
                </a:solidFill>
                <a:latin typeface="Droid Serif"/>
                <a:ea typeface="Droid Serif"/>
                <a:cs typeface="Droid Serif"/>
                <a:sym typeface="Droid Serif"/>
              </a:rPr>
              <a:t>Sweden produces 990.000 tons plastic /yr.</a:t>
            </a:r>
            <a:endParaRPr sz="1100">
              <a:solidFill>
                <a:srgbClr val="162D5A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62D5A"/>
                </a:solidFill>
                <a:latin typeface="Droid Serif"/>
                <a:ea typeface="Droid Serif"/>
                <a:cs typeface="Droid Serif"/>
                <a:sym typeface="Droid Serif"/>
              </a:rPr>
              <a:t>Approx</a:t>
            </a:r>
            <a:r>
              <a:rPr lang="en" sz="1100">
                <a:solidFill>
                  <a:srgbClr val="162D5A"/>
                </a:solidFill>
                <a:latin typeface="Droid Serif"/>
                <a:ea typeface="Droid Serif"/>
                <a:cs typeface="Droid Serif"/>
                <a:sym typeface="Droid Serif"/>
              </a:rPr>
              <a:t>. 10% lakes.</a:t>
            </a:r>
            <a:endParaRPr sz="1100">
              <a:solidFill>
                <a:srgbClr val="162D5A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162D5A"/>
              </a:solidFill>
            </a:endParaRPr>
          </a:p>
        </p:txBody>
      </p:sp>
      <p:pic>
        <p:nvPicPr>
          <p:cNvPr id="131" name="Google Shape;13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1250" y="236175"/>
            <a:ext cx="2052749" cy="467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2300" y="3179600"/>
            <a:ext cx="2120700" cy="171675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in lakes </a:t>
            </a:r>
            <a:endParaRPr/>
          </a:p>
        </p:txBody>
      </p:sp>
      <p:sp>
        <p:nvSpPr>
          <p:cNvPr id="138" name="Google Shape;138;p16"/>
          <p:cNvSpPr txBox="1"/>
          <p:nvPr>
            <p:ph idx="1" type="body"/>
          </p:nvPr>
        </p:nvSpPr>
        <p:spPr>
          <a:xfrm>
            <a:off x="167800" y="1467199"/>
            <a:ext cx="5301300" cy="31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1100">
                <a:latin typeface="Droid Serif"/>
                <a:ea typeface="Droid Serif"/>
                <a:cs typeface="Droid Serif"/>
                <a:sym typeface="Droid Serif"/>
              </a:rPr>
              <a:t>Plastic,</a:t>
            </a:r>
            <a:r>
              <a:rPr b="1" lang="en" sz="1100">
                <a:latin typeface="Droid Serif"/>
                <a:ea typeface="Droid Serif"/>
                <a:cs typeface="Droid Serif"/>
                <a:sym typeface="Droid Serif"/>
              </a:rPr>
              <a:t> is the biggest problem. </a:t>
            </a:r>
            <a:endParaRPr b="1"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Free divers- </a:t>
            </a: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Searched</a:t>
            </a: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-  found</a:t>
            </a:r>
            <a:r>
              <a:rPr i="1" lang="en" sz="1100">
                <a:latin typeface="Droid Serif"/>
                <a:ea typeface="Droid Serif"/>
                <a:cs typeface="Droid Serif"/>
                <a:sym typeface="Droid Serif"/>
              </a:rPr>
              <a:t> 15-</a:t>
            </a:r>
            <a:r>
              <a:rPr i="1" lang="en" sz="1100">
                <a:latin typeface="Droid Serif"/>
                <a:ea typeface="Droid Serif"/>
                <a:cs typeface="Droid Serif"/>
                <a:sym typeface="Droid Serif"/>
              </a:rPr>
              <a:t>50</a:t>
            </a: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 kg</a:t>
            </a: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 plastic </a:t>
            </a:r>
            <a:endParaRPr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Each DV session.</a:t>
            </a:r>
            <a:endParaRPr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To much </a:t>
            </a: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plastic.</a:t>
            </a:r>
            <a:endParaRPr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1100">
                <a:latin typeface="Droid Serif"/>
                <a:ea typeface="Droid Serif"/>
                <a:cs typeface="Droid Serif"/>
                <a:sym typeface="Droid Serif"/>
              </a:rPr>
              <a:t>Nanoplastics &amp; Microplastics </a:t>
            </a:r>
            <a:endParaRPr b="1"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Both are found in all (waters) </a:t>
            </a:r>
            <a:endParaRPr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Even in (</a:t>
            </a: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waters)</a:t>
            </a: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 km away </a:t>
            </a:r>
            <a:endParaRPr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Nanoplastics</a:t>
            </a: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 More dangerous</a:t>
            </a:r>
            <a:endParaRPr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Humans end up consuming it</a:t>
            </a:r>
            <a:endParaRPr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= dead cells, severe allergic reactions.</a:t>
            </a:r>
            <a:endParaRPr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= bad health. </a:t>
            </a:r>
            <a:endParaRPr sz="1100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39" name="Google Shape;139;p16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0" name="Google Shape;140;p16"/>
          <p:cNvPicPr preferRelativeResize="0"/>
          <p:nvPr/>
        </p:nvPicPr>
        <p:blipFill rotWithShape="1">
          <a:blip r:embed="rId3">
            <a:alphaModFix/>
          </a:blip>
          <a:srcRect b="0" l="38657" r="38655" t="0"/>
          <a:stretch/>
        </p:blipFill>
        <p:spPr>
          <a:xfrm>
            <a:off x="7169200" y="0"/>
            <a:ext cx="1974797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/>
          <p:nvPr>
            <p:ph idx="4294967295" type="title"/>
          </p:nvPr>
        </p:nvSpPr>
        <p:spPr>
          <a:xfrm>
            <a:off x="0" y="109425"/>
            <a:ext cx="4620600" cy="94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6A3E0"/>
                </a:solidFill>
              </a:rPr>
              <a:t>Problems in the Seas</a:t>
            </a:r>
            <a:endParaRPr sz="1800">
              <a:solidFill>
                <a:srgbClr val="16A3E0"/>
              </a:solidFill>
            </a:endParaRPr>
          </a:p>
        </p:txBody>
      </p:sp>
      <p:sp>
        <p:nvSpPr>
          <p:cNvPr id="146" name="Google Shape;146;p17"/>
          <p:cNvSpPr txBox="1"/>
          <p:nvPr>
            <p:ph idx="4294967295" type="body"/>
          </p:nvPr>
        </p:nvSpPr>
        <p:spPr>
          <a:xfrm>
            <a:off x="243200" y="1252450"/>
            <a:ext cx="3885600" cy="3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latin typeface="Droid Serif"/>
                <a:ea typeface="Droid Serif"/>
                <a:cs typeface="Droid Serif"/>
                <a:sym typeface="Droid Serif"/>
              </a:rPr>
              <a:t>-Plastic in the seas                        </a:t>
            </a:r>
            <a:endParaRPr b="1" sz="13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Droid Serif"/>
                <a:ea typeface="Droid Serif"/>
                <a:cs typeface="Droid Serif"/>
                <a:sym typeface="Droid Serif"/>
              </a:rPr>
              <a:t> </a:t>
            </a: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8 tons of plastic                   </a:t>
            </a:r>
            <a:endParaRPr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 Stuck,</a:t>
            </a: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wounded</a:t>
            </a: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 or die</a:t>
            </a:r>
            <a:r>
              <a:rPr b="1" lang="en" sz="1100">
                <a:latin typeface="Droid Serif"/>
                <a:ea typeface="Droid Serif"/>
                <a:cs typeface="Droid Serif"/>
                <a:sym typeface="Droid Serif"/>
              </a:rPr>
              <a:t> </a:t>
            </a:r>
            <a:endParaRPr b="1"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Droid Serif"/>
                <a:ea typeface="Droid Serif"/>
                <a:cs typeface="Droid Serif"/>
                <a:sym typeface="Droid Serif"/>
              </a:rPr>
              <a:t>-Plastic</a:t>
            </a:r>
            <a:endParaRPr b="1" sz="12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 Plastic Particles</a:t>
            </a:r>
            <a:endParaRPr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 </a:t>
            </a: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Microplastics</a:t>
            </a:r>
            <a:endParaRPr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(Fish eat, we eat)</a:t>
            </a:r>
            <a:endParaRPr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Droid Serif"/>
                <a:ea typeface="Droid Serif"/>
                <a:cs typeface="Droid Serif"/>
                <a:sym typeface="Droid Serif"/>
              </a:rPr>
              <a:t> 990 000 tons</a:t>
            </a:r>
            <a:endParaRPr sz="12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Droid Serif"/>
                <a:ea typeface="Droid Serif"/>
                <a:cs typeface="Droid Serif"/>
                <a:sym typeface="Droid Serif"/>
              </a:rPr>
              <a:t> 300 000 ton</a:t>
            </a:r>
            <a:r>
              <a:rPr b="1" lang="en" sz="1200">
                <a:latin typeface="Droid Serif"/>
                <a:ea typeface="Droid Serif"/>
                <a:cs typeface="Droid Serif"/>
                <a:sym typeface="Droid Serif"/>
              </a:rPr>
              <a:t>s </a:t>
            </a:r>
            <a:endParaRPr b="1" sz="12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Droid Serif"/>
                <a:ea typeface="Droid Serif"/>
                <a:cs typeface="Droid Serif"/>
                <a:sym typeface="Droid Serif"/>
              </a:rPr>
              <a:t>-Danger </a:t>
            </a:r>
            <a:endParaRPr b="1" sz="12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Droid Serif"/>
                <a:ea typeface="Droid Serif"/>
                <a:cs typeface="Droid Serif"/>
                <a:sym typeface="Droid Serif"/>
              </a:rPr>
              <a:t>- Fish and Fishing nets</a:t>
            </a:r>
            <a:endParaRPr b="1" sz="12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Droid Serif"/>
                <a:ea typeface="Droid Serif"/>
                <a:cs typeface="Droid Serif"/>
                <a:sym typeface="Droid Serif"/>
              </a:rPr>
              <a:t>Impact on the marine diversity (50 years)</a:t>
            </a:r>
            <a:r>
              <a:rPr b="1" lang="en" sz="1200">
                <a:latin typeface="Droid Serif"/>
                <a:ea typeface="Droid Serif"/>
                <a:cs typeface="Droid Serif"/>
                <a:sym typeface="Droid Serif"/>
              </a:rPr>
              <a:t> </a:t>
            </a:r>
            <a:endParaRPr b="1" sz="12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Droid Serif"/>
                <a:ea typeface="Droid Serif"/>
                <a:cs typeface="Droid Serif"/>
                <a:sym typeface="Droid Serif"/>
              </a:rPr>
              <a:t> </a:t>
            </a:r>
            <a:endParaRPr b="1" sz="12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47" name="Google Shape;147;p17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5186583" y="1052107"/>
            <a:ext cx="4329000" cy="41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800" y="110975"/>
            <a:ext cx="2772042" cy="49215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0" name="Google Shape;150;p17"/>
          <p:cNvSpPr txBox="1"/>
          <p:nvPr/>
        </p:nvSpPr>
        <p:spPr>
          <a:xfrm flipH="1" rot="10800000">
            <a:off x="2259300" y="4748500"/>
            <a:ext cx="236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/>
          <p:nvPr>
            <p:ph type="title"/>
          </p:nvPr>
        </p:nvSpPr>
        <p:spPr>
          <a:xfrm>
            <a:off x="304975" y="28595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Solutions to these problems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6" name="Google Shape;156;p18"/>
          <p:cNvSpPr txBox="1"/>
          <p:nvPr>
            <p:ph idx="1" type="body"/>
          </p:nvPr>
        </p:nvSpPr>
        <p:spPr>
          <a:xfrm>
            <a:off x="304975" y="1117119"/>
            <a:ext cx="5301300" cy="31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Plastic</a:t>
            </a:r>
            <a:endParaRPr sz="110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Reusable items</a:t>
            </a:r>
            <a:endParaRPr sz="110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The “pant” system</a:t>
            </a:r>
            <a:endParaRPr sz="110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Volunteering</a:t>
            </a:r>
            <a:endParaRPr sz="110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Plogging, school</a:t>
            </a:r>
            <a:endParaRPr sz="110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47 percent  </a:t>
            </a:r>
            <a:endParaRPr sz="110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R</a:t>
            </a:r>
            <a:r>
              <a:rPr lang="en" sz="1100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ecycled</a:t>
            </a:r>
            <a:endParaRPr sz="110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Cleaning beaches</a:t>
            </a:r>
            <a:endParaRPr sz="110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KIMO group</a:t>
            </a:r>
            <a:endParaRPr sz="110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Eat less fish</a:t>
            </a:r>
            <a:endParaRPr sz="110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i="1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57" name="Google Shape;157;p18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8" name="Google Shape;15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2326" y="1117125"/>
            <a:ext cx="3264225" cy="182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2325" y="3040664"/>
            <a:ext cx="3264225" cy="1958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/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Nanoplastics and microplastics</a:t>
            </a:r>
            <a:endParaRPr/>
          </a:p>
        </p:txBody>
      </p:sp>
      <p:sp>
        <p:nvSpPr>
          <p:cNvPr id="165" name="Google Shape;165;p19"/>
          <p:cNvSpPr txBox="1"/>
          <p:nvPr>
            <p:ph idx="1" type="body"/>
          </p:nvPr>
        </p:nvSpPr>
        <p:spPr>
          <a:xfrm>
            <a:off x="457200" y="1439769"/>
            <a:ext cx="5301300" cy="31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Droid Serif"/>
                <a:ea typeface="Droid Serif"/>
                <a:cs typeface="Droid Serif"/>
                <a:sym typeface="Droid Serif"/>
              </a:rPr>
              <a:t>Plastic amounts in waters and production of plastic</a:t>
            </a:r>
            <a:endParaRPr b="1"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8 </a:t>
            </a: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million</a:t>
            </a: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 tons of plastic produced in the world every year. </a:t>
            </a:r>
            <a:endParaRPr sz="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Sweden produces 990 000 thousand plastic.  </a:t>
            </a:r>
            <a:endParaRPr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47%  of plastic in Sweden is recycled. </a:t>
            </a:r>
            <a:endParaRPr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Droid Serif"/>
                <a:ea typeface="Droid Serif"/>
                <a:cs typeface="Droid Serif"/>
                <a:sym typeface="Droid Serif"/>
              </a:rPr>
              <a:t>Freedivers findings</a:t>
            </a:r>
            <a:endParaRPr b="1"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Droid Serif"/>
                <a:ea typeface="Droid Serif"/>
                <a:cs typeface="Droid Serif"/>
                <a:sym typeface="Droid Serif"/>
              </a:rPr>
              <a:t>Nanoplastics and microplastics </a:t>
            </a:r>
            <a:endParaRPr b="1"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Droid Serif"/>
                <a:ea typeface="Droid Serif"/>
                <a:cs typeface="Droid Serif"/>
                <a:sym typeface="Droid Serif"/>
              </a:rPr>
              <a:t> Plogging</a:t>
            </a:r>
            <a:endParaRPr b="1"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Droid Serif"/>
                <a:ea typeface="Droid Serif"/>
                <a:cs typeface="Droid Serif"/>
                <a:sym typeface="Droid Serif"/>
              </a:rPr>
              <a:t>“Pant”</a:t>
            </a:r>
            <a:endParaRPr b="1"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Droid Serif"/>
                <a:ea typeface="Droid Serif"/>
                <a:cs typeface="Droid Serif"/>
                <a:sym typeface="Droid Serif"/>
              </a:rPr>
              <a:t>Solutions </a:t>
            </a:r>
            <a:endParaRPr b="1" sz="11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Droid Serif"/>
                <a:ea typeface="Droid Serif"/>
                <a:cs typeface="Droid Serif"/>
                <a:sym typeface="Droid Serif"/>
              </a:rPr>
              <a:t>Reusable material     Cleaning beaches and lakes</a:t>
            </a:r>
            <a:endParaRPr sz="1100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66" name="Google Shape;166;p19"/>
          <p:cNvSpPr txBox="1"/>
          <p:nvPr>
            <p:ph idx="12" type="sldNum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2300" y="630600"/>
            <a:ext cx="141922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6284" y="3114200"/>
            <a:ext cx="2684216" cy="1351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>
            <p:ph idx="4294967295" type="title"/>
          </p:nvPr>
        </p:nvSpPr>
        <p:spPr>
          <a:xfrm>
            <a:off x="574700" y="1221200"/>
            <a:ext cx="8387100" cy="233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5000">
                <a:solidFill>
                  <a:srgbClr val="A2C4C9"/>
                </a:solidFill>
              </a:rPr>
              <a:t>Thank you for your time!</a:t>
            </a:r>
            <a:endParaRPr i="1" sz="5000">
              <a:solidFill>
                <a:srgbClr val="A2C4C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5000">
                <a:solidFill>
                  <a:srgbClr val="A2C4C9"/>
                </a:solidFill>
              </a:rPr>
              <a:t>      Have a nice day</a:t>
            </a:r>
            <a:endParaRPr i="1" sz="5000">
              <a:solidFill>
                <a:srgbClr val="A2C4C9"/>
              </a:solidFill>
            </a:endParaRPr>
          </a:p>
        </p:txBody>
      </p:sp>
      <p:sp>
        <p:nvSpPr>
          <p:cNvPr id="174" name="Google Shape;174;p20"/>
          <p:cNvSpPr txBox="1"/>
          <p:nvPr>
            <p:ph idx="12" type="sldNum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stor template">
  <a:themeElements>
    <a:clrScheme name="Custom 347">
      <a:dk1>
        <a:srgbClr val="162D5A"/>
      </a:dk1>
      <a:lt1>
        <a:srgbClr val="FFFFFF"/>
      </a:lt1>
      <a:dk2>
        <a:srgbClr val="5E626B"/>
      </a:dk2>
      <a:lt2>
        <a:srgbClr val="EDEEF1"/>
      </a:lt2>
      <a:accent1>
        <a:srgbClr val="A7EA52"/>
      </a:accent1>
      <a:accent2>
        <a:srgbClr val="33CCCC"/>
      </a:accent2>
      <a:accent3>
        <a:srgbClr val="33CCFF"/>
      </a:accent3>
      <a:accent4>
        <a:srgbClr val="16A3E0"/>
      </a:accent4>
      <a:accent5>
        <a:srgbClr val="162D5A"/>
      </a:accent5>
      <a:accent6>
        <a:srgbClr val="F14124"/>
      </a:accent6>
      <a:hlink>
        <a:srgbClr val="16A3E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