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Lobster"/>
      <p:regular r:id="rId14"/>
    </p:embeddedFont>
    <p:embeddedFont>
      <p:font typeface="Pacifico"/>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acifico-regular.fntdata"/><Relationship Id="rId14" Type="http://schemas.openxmlformats.org/officeDocument/2006/relationships/font" Target="fonts/Lobst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0a4f074bf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20a4f074bf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Sw</a:t>
            </a:r>
            <a:r>
              <a:rPr lang="sv"/>
              <a:t>eden is a country </a:t>
            </a:r>
            <a:r>
              <a:rPr lang="sv"/>
              <a:t>located</a:t>
            </a:r>
            <a:r>
              <a:rPr lang="sv"/>
              <a:t> in the north of europe. </a:t>
            </a:r>
            <a:r>
              <a:rPr lang="sv">
                <a:solidFill>
                  <a:schemeClr val="dk1"/>
                </a:solidFill>
                <a:highlight>
                  <a:srgbClr val="FFFFFF"/>
                </a:highlight>
              </a:rPr>
              <a:t>One of the beautiful things about Sweden has always been noticeable change in seasons, winter melting into spring then Summer, the wonderful colours of Autumn leaves the biting chills of winter. </a:t>
            </a:r>
            <a:endParaRPr>
              <a:solidFill>
                <a:schemeClr val="dk1"/>
              </a:solidFill>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sv"/>
              <a:t>Usually… but because of to the </a:t>
            </a:r>
            <a:r>
              <a:rPr lang="sv"/>
              <a:t>climate</a:t>
            </a:r>
            <a:r>
              <a:rPr lang="sv"/>
              <a:t> change a lot of things become different from year to year. We are going to talk about some of the c</a:t>
            </a:r>
            <a:r>
              <a:rPr lang="sv"/>
              <a:t>onsequences</a:t>
            </a:r>
            <a:r>
              <a:rPr lang="sv"/>
              <a:t> from the climate change in this presentation.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We are going to talk about why those things happen and show pictures connected to the </a:t>
            </a:r>
            <a:r>
              <a:rPr lang="sv"/>
              <a:t>disaster we talk about. </a:t>
            </a:r>
            <a:r>
              <a:rPr lang="sv"/>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0a4f074b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0a4f074b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temperature change is the main problem to some of the problems that we get. It is really </a:t>
            </a:r>
            <a:r>
              <a:rPr lang="sv"/>
              <a:t>noticeable because the season change length and weather. Some of the bigger problems the changing temperature creates are forest fires, changing season and rising water because of the ice melting.    </a:t>
            </a:r>
            <a:r>
              <a:rPr lang="sv"/>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0a4f074b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0a4f074b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sv">
                <a:solidFill>
                  <a:schemeClr val="dk1"/>
                </a:solidFill>
              </a:rPr>
              <a:t>The worst year of forest fires was 2018 during the end of spring and during the summer. During this period there were a lot of places where woodland areas burned down, especially in the southern and middle parts of the country. The reason why this happened is first of all thanks to the emissions of carbon dioxide. Because global warming has become worse year after year. Another reason why this is happening is also because the ground gets dry due to the higher temperaturer. Sweden even got a warm record of 34,6 degrees celsius in 2018.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sv">
                <a:solidFill>
                  <a:schemeClr val="dk1"/>
                </a:solidFill>
              </a:rPr>
              <a:t>As my friend said before, the temperatures have risen year after year and after some time it has developed into extreme weather and natural disasters such as forest fires. In 2010 the forest area in our hometown, Eskilstuna, was approximately 72,7 kha which extended over 58% of the land area, but in 2020, our city lost 2,37 kha of tree cover. This means that if we still are at this rate, all of our forest could be gone in less than 40 years. The wind has also risen over the years thanks to the global warming.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db7ef8a6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db7ef8a6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sv">
                <a:solidFill>
                  <a:schemeClr val="dk1"/>
                </a:solidFill>
              </a:rPr>
              <a:t>Due to the rising temperature the ice in the arctic is melting. It’s affecting the north of Sweden which is covered in snow most of the time. But this also affects our hometown with the seasons blending together. For example the winters are getting shorter and precipitation periods longer.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38000"/>
              </a:lnSpc>
              <a:spcBef>
                <a:spcPts val="0"/>
              </a:spcBef>
              <a:spcAft>
                <a:spcPts val="0"/>
              </a:spcAft>
              <a:buClr>
                <a:schemeClr val="dk1"/>
              </a:buClr>
              <a:buSzPts val="1100"/>
              <a:buFont typeface="Arial"/>
              <a:buNone/>
            </a:pPr>
            <a:r>
              <a:rPr lang="sv">
                <a:solidFill>
                  <a:schemeClr val="dk1"/>
                </a:solidFill>
              </a:rPr>
              <a:t>The summers has also been extremely hot and new heat records are broken each year. As you can see the weather is turning strange and inconsistent. With unpredictable weather wildlife and plants will suffer.</a:t>
            </a:r>
            <a:endParaRPr>
              <a:solidFill>
                <a:schemeClr val="dk1"/>
              </a:solidFill>
            </a:endParaRPr>
          </a:p>
          <a:p>
            <a:pPr indent="0" lvl="0" marL="0" rtl="0" algn="l">
              <a:lnSpc>
                <a:spcPct val="138000"/>
              </a:lnSpc>
              <a:spcBef>
                <a:spcPts val="1200"/>
              </a:spcBef>
              <a:spcAft>
                <a:spcPts val="0"/>
              </a:spcAft>
              <a:buClr>
                <a:schemeClr val="dk1"/>
              </a:buClr>
              <a:buSzPts val="1100"/>
              <a:buFont typeface="Arial"/>
              <a:buNone/>
            </a:pPr>
            <a:r>
              <a:rPr lang="sv">
                <a:solidFill>
                  <a:schemeClr val="dk1"/>
                </a:solidFill>
              </a:rPr>
              <a:t>With climate change, the duration of snow cover is expected to reduce. In the southern parts of Sweden, long-lasting snow cover will probably become rare.</a:t>
            </a:r>
            <a:endParaRPr>
              <a:solidFill>
                <a:schemeClr val="dk1"/>
              </a:solidFill>
            </a:endParaRPr>
          </a:p>
          <a:p>
            <a:pPr indent="0" lvl="0" marL="0" rtl="0" algn="l">
              <a:lnSpc>
                <a:spcPct val="138000"/>
              </a:lnSpc>
              <a:spcBef>
                <a:spcPts val="1200"/>
              </a:spcBef>
              <a:spcAft>
                <a:spcPts val="0"/>
              </a:spcAft>
              <a:buClr>
                <a:schemeClr val="dk1"/>
              </a:buClr>
              <a:buSzPts val="1100"/>
              <a:buFont typeface="Arial"/>
              <a:buNone/>
            </a:pPr>
            <a:r>
              <a:rPr lang="sv">
                <a:solidFill>
                  <a:schemeClr val="dk1"/>
                </a:solidFill>
              </a:rPr>
              <a:t>Groundwater is also reducing because of the hotter climate. You can already see the change in Öland where people had to start saving water, in the middle of the winter. With less damp earth, farmers are also forced to water more. This becomes a problem due to the water shortages and dryer climate.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0a4f074bf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20a4f074b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0a4f074bf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0a4f074b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v">
                <a:solidFill>
                  <a:schemeClr val="dk1"/>
                </a:solidFill>
              </a:rPr>
              <a:t>In conclusion, with increasing temperatures Sweden's water levels will rise, which leads to flooding, flooding destroys roads, houses and farm land.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sv">
                <a:solidFill>
                  <a:schemeClr val="dk1"/>
                </a:solidFill>
              </a:rPr>
              <a:t>So in the future we would have less farmland leading to food shortages (short-edges). It would also lead to us needing to rebuild roads and build houses and for that we would have to take more materials from Swedish forests.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sv">
                <a:solidFill>
                  <a:schemeClr val="dk1"/>
                </a:solidFill>
              </a:rPr>
              <a:t>Forest fires in Sweden are becoming more common due to the heat rising which also ruins our forests, the fires are happening because of how dry the ground has become,  most summers outdoor barbeques are forbidden because of the risk of fiers.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sv">
                <a:solidFill>
                  <a:schemeClr val="dk1"/>
                </a:solidFill>
              </a:rPr>
              <a:t>There has also been a major change in the </a:t>
            </a:r>
            <a:r>
              <a:rPr lang="sv">
                <a:solidFill>
                  <a:schemeClr val="dk1"/>
                </a:solidFill>
              </a:rPr>
              <a:t>season which leads to them blending together.</a:t>
            </a:r>
            <a:r>
              <a:rPr lang="sv">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br>
              <a:rPr lang="sv">
                <a:solidFill>
                  <a:schemeClr val="dk1"/>
                </a:solidFill>
              </a:rPr>
            </a:b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20e81122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220e81122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709550"/>
            <a:ext cx="8520600" cy="1087500"/>
          </a:xfrm>
          <a:prstGeom prst="rect">
            <a:avLst/>
          </a:prstGeom>
          <a:noFill/>
          <a:ln cap="flat" cmpd="sng" w="38100">
            <a:solidFill>
              <a:srgbClr val="FFE599"/>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lang="sv"/>
              <a:t>Global Warming</a:t>
            </a:r>
            <a:endParaRPr/>
          </a:p>
        </p:txBody>
      </p:sp>
      <p:sp>
        <p:nvSpPr>
          <p:cNvPr id="55" name="Google Shape;55;p13"/>
          <p:cNvSpPr txBox="1"/>
          <p:nvPr>
            <p:ph idx="1" type="subTitle"/>
          </p:nvPr>
        </p:nvSpPr>
        <p:spPr>
          <a:xfrm>
            <a:off x="1902800" y="2928525"/>
            <a:ext cx="5708400" cy="6981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sv"/>
              <a:t>Sweden - Eskilstuna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latin typeface="Georgia"/>
                <a:ea typeface="Georgia"/>
                <a:cs typeface="Georgia"/>
                <a:sym typeface="Georgia"/>
              </a:rPr>
              <a:t>Introduction</a:t>
            </a:r>
            <a:r>
              <a:rPr lang="sv">
                <a:latin typeface="Georgia"/>
                <a:ea typeface="Georgia"/>
                <a:cs typeface="Georgia"/>
                <a:sym typeface="Georgia"/>
              </a:rPr>
              <a:t> to Sweden</a:t>
            </a:r>
            <a:endParaRPr>
              <a:latin typeface="Georgia"/>
              <a:ea typeface="Georgia"/>
              <a:cs typeface="Georgia"/>
              <a:sym typeface="Georgia"/>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chemeClr val="dk1"/>
              </a:solidFill>
              <a:latin typeface="Georgia"/>
              <a:ea typeface="Georgia"/>
              <a:cs typeface="Georgia"/>
              <a:sym typeface="Georgia"/>
            </a:endParaRPr>
          </a:p>
        </p:txBody>
      </p:sp>
      <p:pic>
        <p:nvPicPr>
          <p:cNvPr id="62" name="Google Shape;62;p14"/>
          <p:cNvPicPr preferRelativeResize="0"/>
          <p:nvPr/>
        </p:nvPicPr>
        <p:blipFill>
          <a:blip r:embed="rId3">
            <a:alphaModFix/>
          </a:blip>
          <a:stretch>
            <a:fillRect/>
          </a:stretch>
        </p:blipFill>
        <p:spPr>
          <a:xfrm>
            <a:off x="167150" y="1076225"/>
            <a:ext cx="4785675" cy="2991050"/>
          </a:xfrm>
          <a:prstGeom prst="rect">
            <a:avLst/>
          </a:prstGeom>
          <a:noFill/>
          <a:ln>
            <a:noFill/>
          </a:ln>
        </p:spPr>
      </p:pic>
      <p:pic>
        <p:nvPicPr>
          <p:cNvPr id="63" name="Google Shape;63;p14"/>
          <p:cNvPicPr preferRelativeResize="0"/>
          <p:nvPr/>
        </p:nvPicPr>
        <p:blipFill>
          <a:blip r:embed="rId4">
            <a:alphaModFix/>
          </a:blip>
          <a:stretch>
            <a:fillRect/>
          </a:stretch>
        </p:blipFill>
        <p:spPr>
          <a:xfrm>
            <a:off x="5178775" y="1033913"/>
            <a:ext cx="3653526" cy="3653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latin typeface="Georgia"/>
                <a:ea typeface="Georgia"/>
                <a:cs typeface="Georgia"/>
                <a:sym typeface="Georgia"/>
              </a:rPr>
              <a:t>Temperature change</a:t>
            </a:r>
            <a:endParaRPr>
              <a:latin typeface="Georgia"/>
              <a:ea typeface="Georgia"/>
              <a:cs typeface="Georgia"/>
              <a:sym typeface="Georgia"/>
            </a:endParaRPr>
          </a:p>
        </p:txBody>
      </p:sp>
      <p:sp>
        <p:nvSpPr>
          <p:cNvPr id="69" name="Google Shape;69;p15"/>
          <p:cNvSpPr txBox="1"/>
          <p:nvPr/>
        </p:nvSpPr>
        <p:spPr>
          <a:xfrm>
            <a:off x="397775" y="1097275"/>
            <a:ext cx="510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eorgia"/>
              <a:ea typeface="Georgia"/>
              <a:cs typeface="Georgia"/>
              <a:sym typeface="Georgia"/>
            </a:endParaRPr>
          </a:p>
        </p:txBody>
      </p:sp>
      <p:pic>
        <p:nvPicPr>
          <p:cNvPr id="70" name="Google Shape;70;p15"/>
          <p:cNvPicPr preferRelativeResize="0"/>
          <p:nvPr/>
        </p:nvPicPr>
        <p:blipFill>
          <a:blip r:embed="rId3">
            <a:alphaModFix/>
          </a:blip>
          <a:stretch>
            <a:fillRect/>
          </a:stretch>
        </p:blipFill>
        <p:spPr>
          <a:xfrm>
            <a:off x="645700" y="1174200"/>
            <a:ext cx="2571075" cy="2056850"/>
          </a:xfrm>
          <a:prstGeom prst="rect">
            <a:avLst/>
          </a:prstGeom>
          <a:noFill/>
          <a:ln>
            <a:noFill/>
          </a:ln>
        </p:spPr>
      </p:pic>
      <p:pic>
        <p:nvPicPr>
          <p:cNvPr id="71" name="Google Shape;71;p15"/>
          <p:cNvPicPr preferRelativeResize="0"/>
          <p:nvPr/>
        </p:nvPicPr>
        <p:blipFill>
          <a:blip r:embed="rId4">
            <a:alphaModFix/>
          </a:blip>
          <a:stretch>
            <a:fillRect/>
          </a:stretch>
        </p:blipFill>
        <p:spPr>
          <a:xfrm>
            <a:off x="4138009" y="2107875"/>
            <a:ext cx="4126643" cy="23212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275925" y="340000"/>
            <a:ext cx="2170800" cy="572700"/>
          </a:xfrm>
          <a:prstGeom prst="rect">
            <a:avLst/>
          </a:prstGeom>
          <a:solidFill>
            <a:srgbClr val="CFE2F3"/>
          </a:solidFill>
          <a:ln cap="flat" cmpd="sng" w="38100">
            <a:solidFill>
              <a:srgbClr val="0000FF"/>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latin typeface="Times New Roman"/>
                <a:ea typeface="Times New Roman"/>
                <a:cs typeface="Times New Roman"/>
                <a:sym typeface="Times New Roman"/>
              </a:rPr>
              <a:t>Forest fires.</a:t>
            </a:r>
            <a:endParaRPr>
              <a:latin typeface="Times New Roman"/>
              <a:ea typeface="Times New Roman"/>
              <a:cs typeface="Times New Roman"/>
              <a:sym typeface="Times New Roman"/>
            </a:endParaRPr>
          </a:p>
        </p:txBody>
      </p:sp>
      <p:sp>
        <p:nvSpPr>
          <p:cNvPr id="77" name="Google Shape;77;p16"/>
          <p:cNvSpPr txBox="1"/>
          <p:nvPr>
            <p:ph idx="1" type="body"/>
          </p:nvPr>
        </p:nvSpPr>
        <p:spPr>
          <a:xfrm>
            <a:off x="275925" y="1209525"/>
            <a:ext cx="2991300" cy="3752400"/>
          </a:xfrm>
          <a:prstGeom prst="rect">
            <a:avLst/>
          </a:prstGeom>
          <a:solidFill>
            <a:srgbClr val="CFE2F3"/>
          </a:solidFill>
          <a:ln cap="flat" cmpd="sng" w="38100">
            <a:solidFill>
              <a:srgbClr val="0000FF"/>
            </a:solidFill>
            <a:prstDash val="solid"/>
            <a:round/>
            <a:headEnd len="sm" w="sm" type="none"/>
            <a:tailEnd len="sm" w="sm" type="none"/>
          </a:ln>
        </p:spPr>
        <p:txBody>
          <a:bodyPr anchorCtr="0" anchor="t" bIns="91425" lIns="91425" spcFirstLastPara="1" rIns="91425" wrap="square" tIns="91425">
            <a:normAutofit/>
          </a:bodyPr>
          <a:lstStyle/>
          <a:p>
            <a:pPr indent="-361950" lvl="0" marL="457200" rtl="0" algn="l">
              <a:spcBef>
                <a:spcPts val="0"/>
              </a:spcBef>
              <a:spcAft>
                <a:spcPts val="0"/>
              </a:spcAft>
              <a:buSzPts val="2100"/>
              <a:buFont typeface="Times New Roman"/>
              <a:buChar char="●"/>
            </a:pPr>
            <a:r>
              <a:rPr lang="sv" sz="2100">
                <a:latin typeface="Times New Roman"/>
                <a:ea typeface="Times New Roman"/>
                <a:cs typeface="Times New Roman"/>
                <a:sym typeface="Times New Roman"/>
              </a:rPr>
              <a:t>2018.</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sv" sz="2100">
                <a:latin typeface="Times New Roman"/>
                <a:ea typeface="Times New Roman"/>
                <a:cs typeface="Times New Roman"/>
                <a:sym typeface="Times New Roman"/>
              </a:rPr>
              <a:t>Especially.</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sv" sz="2100">
                <a:latin typeface="Times New Roman"/>
                <a:ea typeface="Times New Roman"/>
                <a:cs typeface="Times New Roman"/>
                <a:sym typeface="Times New Roman"/>
              </a:rPr>
              <a:t>Emissions</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sv" sz="2100">
                <a:latin typeface="Times New Roman"/>
                <a:ea typeface="Times New Roman"/>
                <a:cs typeface="Times New Roman"/>
                <a:sym typeface="Times New Roman"/>
              </a:rPr>
              <a:t>34,6.</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sv" sz="2100">
                <a:latin typeface="Times New Roman"/>
                <a:ea typeface="Times New Roman"/>
                <a:cs typeface="Times New Roman"/>
                <a:sym typeface="Times New Roman"/>
              </a:rPr>
              <a:t>Temperatures.</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sv" sz="2100">
                <a:latin typeface="Times New Roman"/>
                <a:ea typeface="Times New Roman"/>
                <a:cs typeface="Times New Roman"/>
                <a:sym typeface="Times New Roman"/>
              </a:rPr>
              <a:t>2010 - 72,</a:t>
            </a:r>
            <a:r>
              <a:rPr lang="sv" sz="2100">
                <a:latin typeface="Times New Roman"/>
                <a:ea typeface="Times New Roman"/>
                <a:cs typeface="Times New Roman"/>
                <a:sym typeface="Times New Roman"/>
              </a:rPr>
              <a:t>7 kha (58%) - 2020 - 2,37kha. </a:t>
            </a:r>
            <a:endParaRPr sz="2100">
              <a:latin typeface="Times New Roman"/>
              <a:ea typeface="Times New Roman"/>
              <a:cs typeface="Times New Roman"/>
              <a:sym typeface="Times New Roman"/>
            </a:endParaRPr>
          </a:p>
        </p:txBody>
      </p:sp>
      <p:sp>
        <p:nvSpPr>
          <p:cNvPr id="78" name="Google Shape;78;p16"/>
          <p:cNvSpPr txBox="1"/>
          <p:nvPr/>
        </p:nvSpPr>
        <p:spPr>
          <a:xfrm>
            <a:off x="7427550" y="1897650"/>
            <a:ext cx="19506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0"/>
          </a:p>
        </p:txBody>
      </p:sp>
      <p:pic>
        <p:nvPicPr>
          <p:cNvPr id="79" name="Google Shape;79;p16"/>
          <p:cNvPicPr preferRelativeResize="0"/>
          <p:nvPr/>
        </p:nvPicPr>
        <p:blipFill>
          <a:blip r:embed="rId3">
            <a:alphaModFix/>
          </a:blip>
          <a:stretch>
            <a:fillRect/>
          </a:stretch>
        </p:blipFill>
        <p:spPr>
          <a:xfrm>
            <a:off x="3577795" y="244100"/>
            <a:ext cx="3967531" cy="2231750"/>
          </a:xfrm>
          <a:prstGeom prst="rect">
            <a:avLst/>
          </a:prstGeom>
          <a:noFill/>
          <a:ln cap="flat" cmpd="sng" w="76200">
            <a:solidFill>
              <a:srgbClr val="CCCCCC"/>
            </a:solidFill>
            <a:prstDash val="solid"/>
            <a:round/>
            <a:headEnd len="sm" w="sm" type="none"/>
            <a:tailEnd len="sm" w="sm" type="none"/>
          </a:ln>
        </p:spPr>
      </p:pic>
      <p:pic>
        <p:nvPicPr>
          <p:cNvPr id="80" name="Google Shape;80;p16"/>
          <p:cNvPicPr preferRelativeResize="0"/>
          <p:nvPr/>
        </p:nvPicPr>
        <p:blipFill>
          <a:blip r:embed="rId4">
            <a:alphaModFix/>
          </a:blip>
          <a:stretch>
            <a:fillRect/>
          </a:stretch>
        </p:blipFill>
        <p:spPr>
          <a:xfrm>
            <a:off x="3941850" y="2854100"/>
            <a:ext cx="3565361" cy="1725175"/>
          </a:xfrm>
          <a:prstGeom prst="rect">
            <a:avLst/>
          </a:prstGeom>
          <a:noFill/>
          <a:ln cap="flat" cmpd="sng" w="76200">
            <a:solidFill>
              <a:srgbClr val="CCCCCC"/>
            </a:solidFill>
            <a:prstDash val="solid"/>
            <a:round/>
            <a:headEnd len="sm" w="sm" type="none"/>
            <a:tailEnd len="sm" w="sm" type="none"/>
          </a:ln>
        </p:spPr>
      </p:pic>
      <p:sp>
        <p:nvSpPr>
          <p:cNvPr id="81" name="Google Shape;81;p16"/>
          <p:cNvSpPr txBox="1"/>
          <p:nvPr/>
        </p:nvSpPr>
        <p:spPr>
          <a:xfrm>
            <a:off x="7192150" y="1338625"/>
            <a:ext cx="19071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3000"/>
              <a:t>🌲</a:t>
            </a:r>
            <a:endParaRPr sz="13000"/>
          </a:p>
        </p:txBody>
      </p:sp>
      <p:sp>
        <p:nvSpPr>
          <p:cNvPr id="82" name="Google Shape;82;p16"/>
          <p:cNvSpPr txBox="1"/>
          <p:nvPr/>
        </p:nvSpPr>
        <p:spPr>
          <a:xfrm>
            <a:off x="8129525" y="2205600"/>
            <a:ext cx="1545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8000"/>
              <a:t>🔥</a:t>
            </a:r>
            <a:endParaRPr sz="8000"/>
          </a:p>
        </p:txBody>
      </p:sp>
      <p:sp>
        <p:nvSpPr>
          <p:cNvPr id="83" name="Google Shape;83;p16"/>
          <p:cNvSpPr txBox="1"/>
          <p:nvPr/>
        </p:nvSpPr>
        <p:spPr>
          <a:xfrm rot="-800722">
            <a:off x="7754556" y="467679"/>
            <a:ext cx="1182738" cy="64644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3000">
                <a:highlight>
                  <a:schemeClr val="lt1"/>
                </a:highlight>
                <a:latin typeface="Lobster"/>
                <a:ea typeface="Lobster"/>
                <a:cs typeface="Lobster"/>
                <a:sym typeface="Lobster"/>
              </a:rPr>
              <a:t>Today</a:t>
            </a:r>
            <a:endParaRPr sz="3000">
              <a:highlight>
                <a:schemeClr val="lt1"/>
              </a:highlight>
              <a:latin typeface="Lobster"/>
              <a:ea typeface="Lobster"/>
              <a:cs typeface="Lobster"/>
              <a:sym typeface="Lobster"/>
            </a:endParaRPr>
          </a:p>
        </p:txBody>
      </p:sp>
      <p:sp>
        <p:nvSpPr>
          <p:cNvPr id="84" name="Google Shape;84;p16"/>
          <p:cNvSpPr txBox="1"/>
          <p:nvPr/>
        </p:nvSpPr>
        <p:spPr>
          <a:xfrm rot="1276631">
            <a:off x="6803550" y="3677460"/>
            <a:ext cx="2301586" cy="64647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sv" sz="3000">
                <a:highlight>
                  <a:schemeClr val="lt1"/>
                </a:highlight>
                <a:latin typeface="Lobster"/>
                <a:ea typeface="Lobster"/>
                <a:cs typeface="Lobster"/>
                <a:sym typeface="Lobster"/>
              </a:rPr>
              <a:t> </a:t>
            </a:r>
            <a:r>
              <a:rPr lang="sv" sz="3000">
                <a:highlight>
                  <a:schemeClr val="lt1"/>
                </a:highlight>
                <a:latin typeface="Lobster"/>
                <a:ea typeface="Lobster"/>
                <a:cs typeface="Lobster"/>
                <a:sym typeface="Lobster"/>
              </a:rPr>
              <a:t>In some years</a:t>
            </a:r>
            <a:endParaRPr sz="3000">
              <a:highlight>
                <a:schemeClr val="lt1"/>
              </a:highlight>
              <a:latin typeface="Lobster"/>
              <a:ea typeface="Lobster"/>
              <a:cs typeface="Lobster"/>
              <a:sym typeface="Lobster"/>
            </a:endParaRPr>
          </a:p>
        </p:txBody>
      </p:sp>
      <p:sp>
        <p:nvSpPr>
          <p:cNvPr id="85" name="Google Shape;85;p16"/>
          <p:cNvSpPr txBox="1"/>
          <p:nvPr/>
        </p:nvSpPr>
        <p:spPr>
          <a:xfrm>
            <a:off x="4608013" y="399000"/>
            <a:ext cx="1907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3000">
                <a:highlight>
                  <a:schemeClr val="lt1"/>
                </a:highlight>
                <a:latin typeface="Pacifico"/>
                <a:ea typeface="Pacifico"/>
                <a:cs typeface="Pacifico"/>
                <a:sym typeface="Pacifico"/>
              </a:rPr>
              <a:t>Eskilstuna</a:t>
            </a:r>
            <a:endParaRPr sz="3000">
              <a:highlight>
                <a:schemeClr val="lt1"/>
              </a:highlight>
              <a:latin typeface="Pacifico"/>
              <a:ea typeface="Pacifico"/>
              <a:cs typeface="Pacifico"/>
              <a:sym typeface="Pacific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sv" sz="2720">
                <a:latin typeface="Georgia"/>
                <a:ea typeface="Georgia"/>
                <a:cs typeface="Georgia"/>
                <a:sym typeface="Georgia"/>
              </a:rPr>
              <a:t>Changing seasons </a:t>
            </a:r>
            <a:endParaRPr b="1" sz="2720">
              <a:latin typeface="Georgia"/>
              <a:ea typeface="Georgia"/>
              <a:cs typeface="Georgia"/>
              <a:sym typeface="Georgia"/>
            </a:endParaRPr>
          </a:p>
        </p:txBody>
      </p:sp>
      <p:sp>
        <p:nvSpPr>
          <p:cNvPr id="91" name="Google Shape;91;p17"/>
          <p:cNvSpPr txBox="1"/>
          <p:nvPr>
            <p:ph idx="1" type="body"/>
          </p:nvPr>
        </p:nvSpPr>
        <p:spPr>
          <a:xfrm>
            <a:off x="249875" y="1017725"/>
            <a:ext cx="8369700" cy="4617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t/>
            </a:r>
            <a:endParaRPr/>
          </a:p>
        </p:txBody>
      </p:sp>
      <p:pic>
        <p:nvPicPr>
          <p:cNvPr id="92" name="Google Shape;92;p17"/>
          <p:cNvPicPr preferRelativeResize="0"/>
          <p:nvPr/>
        </p:nvPicPr>
        <p:blipFill>
          <a:blip r:embed="rId3">
            <a:alphaModFix/>
          </a:blip>
          <a:stretch>
            <a:fillRect/>
          </a:stretch>
        </p:blipFill>
        <p:spPr>
          <a:xfrm>
            <a:off x="650500" y="1732375"/>
            <a:ext cx="4062026" cy="3046528"/>
          </a:xfrm>
          <a:prstGeom prst="rect">
            <a:avLst/>
          </a:prstGeom>
          <a:noFill/>
          <a:ln>
            <a:noFill/>
          </a:ln>
        </p:spPr>
      </p:pic>
      <p:pic>
        <p:nvPicPr>
          <p:cNvPr id="93" name="Google Shape;93;p17"/>
          <p:cNvPicPr preferRelativeResize="0"/>
          <p:nvPr/>
        </p:nvPicPr>
        <p:blipFill>
          <a:blip r:embed="rId4">
            <a:alphaModFix/>
          </a:blip>
          <a:stretch>
            <a:fillRect/>
          </a:stretch>
        </p:blipFill>
        <p:spPr>
          <a:xfrm>
            <a:off x="4127501" y="810400"/>
            <a:ext cx="4267199" cy="2844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a:ln cap="flat" cmpd="sng" w="19050">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Flooding</a:t>
            </a:r>
            <a:endParaRPr/>
          </a:p>
        </p:txBody>
      </p:sp>
      <p:sp>
        <p:nvSpPr>
          <p:cNvPr id="99" name="Google Shape;99;p18"/>
          <p:cNvSpPr txBox="1"/>
          <p:nvPr>
            <p:ph idx="1" type="body"/>
          </p:nvPr>
        </p:nvSpPr>
        <p:spPr>
          <a:xfrm>
            <a:off x="311700" y="1358175"/>
            <a:ext cx="3575400" cy="34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t/>
            </a:r>
            <a:endParaRPr sz="1879"/>
          </a:p>
        </p:txBody>
      </p:sp>
      <p:pic>
        <p:nvPicPr>
          <p:cNvPr id="100" name="Google Shape;100;p18"/>
          <p:cNvPicPr preferRelativeResize="0"/>
          <p:nvPr/>
        </p:nvPicPr>
        <p:blipFill>
          <a:blip r:embed="rId3">
            <a:alphaModFix/>
          </a:blip>
          <a:stretch>
            <a:fillRect/>
          </a:stretch>
        </p:blipFill>
        <p:spPr>
          <a:xfrm>
            <a:off x="4858750" y="2207675"/>
            <a:ext cx="3875930" cy="2585199"/>
          </a:xfrm>
          <a:prstGeom prst="rect">
            <a:avLst/>
          </a:prstGeom>
          <a:noFill/>
          <a:ln>
            <a:noFill/>
          </a:ln>
        </p:spPr>
      </p:pic>
      <p:sp>
        <p:nvSpPr>
          <p:cNvPr id="101" name="Google Shape;101;p18"/>
          <p:cNvSpPr txBox="1"/>
          <p:nvPr/>
        </p:nvSpPr>
        <p:spPr>
          <a:xfrm>
            <a:off x="311700" y="4470375"/>
            <a:ext cx="6349800" cy="79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25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p:txBody>
      </p:sp>
      <p:pic>
        <p:nvPicPr>
          <p:cNvPr id="102" name="Google Shape;102;p18"/>
          <p:cNvPicPr preferRelativeResize="0"/>
          <p:nvPr/>
        </p:nvPicPr>
        <p:blipFill>
          <a:blip r:embed="rId4">
            <a:alphaModFix/>
          </a:blip>
          <a:stretch>
            <a:fillRect/>
          </a:stretch>
        </p:blipFill>
        <p:spPr>
          <a:xfrm>
            <a:off x="311700" y="1451462"/>
            <a:ext cx="4296000" cy="25851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06" name="Shape 106"/>
        <p:cNvGrpSpPr/>
        <p:nvPr/>
      </p:nvGrpSpPr>
      <p:grpSpPr>
        <a:xfrm>
          <a:off x="0" y="0"/>
          <a:ext cx="0" cy="0"/>
          <a:chOff x="0" y="0"/>
          <a:chExt cx="0" cy="0"/>
        </a:xfrm>
      </p:grpSpPr>
      <p:sp>
        <p:nvSpPr>
          <p:cNvPr id="107" name="Google Shape;107;p19"/>
          <p:cNvSpPr txBox="1"/>
          <p:nvPr>
            <p:ph type="title"/>
          </p:nvPr>
        </p:nvSpPr>
        <p:spPr>
          <a:xfrm>
            <a:off x="2111150" y="445025"/>
            <a:ext cx="4746900" cy="572700"/>
          </a:xfrm>
          <a:prstGeom prst="rect">
            <a:avLst/>
          </a:prstGeom>
          <a:ln cap="flat" cmpd="sng" w="19050">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Conclusion </a:t>
            </a:r>
            <a:endParaRPr/>
          </a:p>
        </p:txBody>
      </p:sp>
      <p:sp>
        <p:nvSpPr>
          <p:cNvPr id="108" name="Google Shape;108;p19"/>
          <p:cNvSpPr txBox="1"/>
          <p:nvPr>
            <p:ph idx="1" type="body"/>
          </p:nvPr>
        </p:nvSpPr>
        <p:spPr>
          <a:xfrm>
            <a:off x="2369100" y="1274925"/>
            <a:ext cx="4260300" cy="3416400"/>
          </a:xfrm>
          <a:prstGeom prst="rect">
            <a:avLst/>
          </a:prstGeom>
          <a:ln cap="flat" cmpd="sng" w="28575">
            <a:solidFill>
              <a:schemeClr val="lt1"/>
            </a:solidFill>
            <a:prstDash val="solid"/>
            <a:round/>
            <a:headEnd len="sm" w="sm" type="none"/>
            <a:tailEnd len="sm" w="sm" type="none"/>
          </a:ln>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sv">
                <a:solidFill>
                  <a:schemeClr val="dk1"/>
                </a:solidFill>
              </a:rPr>
              <a:t>Increasing </a:t>
            </a:r>
            <a:r>
              <a:rPr lang="sv">
                <a:solidFill>
                  <a:schemeClr val="dk1"/>
                </a:solidFill>
              </a:rPr>
              <a:t>Temperatures</a:t>
            </a:r>
            <a:r>
              <a:rPr lang="sv">
                <a:solidFill>
                  <a:schemeClr val="dk1"/>
                </a:solidFill>
              </a:rPr>
              <a:t> -  Sweden. </a:t>
            </a:r>
            <a:endParaRPr>
              <a:solidFill>
                <a:schemeClr val="dk1"/>
              </a:solidFill>
            </a:endParaRPr>
          </a:p>
          <a:p>
            <a:pPr indent="0" lvl="0" marL="457200" rtl="0" algn="l">
              <a:spcBef>
                <a:spcPts val="1200"/>
              </a:spcBef>
              <a:spcAft>
                <a:spcPts val="0"/>
              </a:spcAft>
              <a:buNone/>
            </a:pPr>
            <a:r>
              <a:t/>
            </a:r>
            <a:endParaRPr/>
          </a:p>
          <a:p>
            <a:pPr indent="-342900" lvl="0" marL="457200" rtl="0" algn="l">
              <a:spcBef>
                <a:spcPts val="1200"/>
              </a:spcBef>
              <a:spcAft>
                <a:spcPts val="0"/>
              </a:spcAft>
              <a:buClr>
                <a:schemeClr val="dk1"/>
              </a:buClr>
              <a:buSzPts val="1800"/>
              <a:buChar char="●"/>
            </a:pPr>
            <a:r>
              <a:rPr lang="sv">
                <a:solidFill>
                  <a:schemeClr val="dk1"/>
                </a:solidFill>
              </a:rPr>
              <a:t>Flooding - destruction. </a:t>
            </a:r>
            <a:endParaRPr>
              <a:solidFill>
                <a:schemeClr val="dk1"/>
              </a:solidFill>
            </a:endParaRPr>
          </a:p>
          <a:p>
            <a:pPr indent="0" lvl="0" marL="457200" rtl="0" algn="l">
              <a:spcBef>
                <a:spcPts val="1200"/>
              </a:spcBef>
              <a:spcAft>
                <a:spcPts val="0"/>
              </a:spcAft>
              <a:buNone/>
            </a:pPr>
            <a:r>
              <a:t/>
            </a:r>
            <a:endParaRPr/>
          </a:p>
          <a:p>
            <a:pPr indent="-342900" lvl="0" marL="457200" rtl="0" algn="l">
              <a:spcBef>
                <a:spcPts val="1200"/>
              </a:spcBef>
              <a:spcAft>
                <a:spcPts val="0"/>
              </a:spcAft>
              <a:buClr>
                <a:schemeClr val="dk1"/>
              </a:buClr>
              <a:buSzPts val="1800"/>
              <a:buChar char="●"/>
            </a:pPr>
            <a:r>
              <a:rPr lang="sv">
                <a:solidFill>
                  <a:schemeClr val="dk1"/>
                </a:solidFill>
              </a:rPr>
              <a:t>Fires - dryness.</a:t>
            </a:r>
            <a:endParaRPr>
              <a:solidFill>
                <a:schemeClr val="dk1"/>
              </a:solidFill>
            </a:endParaRPr>
          </a:p>
          <a:p>
            <a:pPr indent="0" lvl="0" marL="457200" rtl="0" algn="l">
              <a:spcBef>
                <a:spcPts val="1200"/>
              </a:spcBef>
              <a:spcAft>
                <a:spcPts val="0"/>
              </a:spcAft>
              <a:buNone/>
            </a:pPr>
            <a:r>
              <a:t/>
            </a:r>
            <a:endParaRPr/>
          </a:p>
          <a:p>
            <a:pPr indent="-342900" lvl="0" marL="457200" rtl="0" algn="l">
              <a:spcBef>
                <a:spcPts val="1200"/>
              </a:spcBef>
              <a:spcAft>
                <a:spcPts val="0"/>
              </a:spcAft>
              <a:buClr>
                <a:schemeClr val="dk1"/>
              </a:buClr>
              <a:buSzPts val="1800"/>
              <a:buChar char="●"/>
            </a:pPr>
            <a:r>
              <a:rPr lang="sv">
                <a:solidFill>
                  <a:schemeClr val="dk1"/>
                </a:solidFill>
              </a:rPr>
              <a:t>Season changing - disaster.</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12" name="Shape 112"/>
        <p:cNvGrpSpPr/>
        <p:nvPr/>
      </p:nvGrpSpPr>
      <p:grpSpPr>
        <a:xfrm>
          <a:off x="0" y="0"/>
          <a:ext cx="0" cy="0"/>
          <a:chOff x="0" y="0"/>
          <a:chExt cx="0" cy="0"/>
        </a:xfrm>
      </p:grpSpPr>
      <p:sp>
        <p:nvSpPr>
          <p:cNvPr id="113" name="Google Shape;113;p20"/>
          <p:cNvSpPr txBox="1"/>
          <p:nvPr>
            <p:ph type="ctrTitle"/>
          </p:nvPr>
        </p:nvSpPr>
        <p:spPr>
          <a:xfrm>
            <a:off x="311700" y="1718550"/>
            <a:ext cx="8520600" cy="974700"/>
          </a:xfrm>
          <a:prstGeom prst="rect">
            <a:avLst/>
          </a:prstGeom>
          <a:noFill/>
          <a:ln cap="flat" cmpd="sng" w="38100">
            <a:solidFill>
              <a:srgbClr val="FFE599"/>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sv"/>
              <a:t>Thank You For </a:t>
            </a:r>
            <a:r>
              <a:rPr lang="sv"/>
              <a:t>Listening</a:t>
            </a:r>
            <a:r>
              <a:rPr lang="sv"/>
              <a:t>!</a:t>
            </a:r>
            <a:endParaRPr/>
          </a:p>
        </p:txBody>
      </p:sp>
      <p:sp>
        <p:nvSpPr>
          <p:cNvPr id="114" name="Google Shape;114;p20"/>
          <p:cNvSpPr txBox="1"/>
          <p:nvPr>
            <p:ph idx="1" type="subTitle"/>
          </p:nvPr>
        </p:nvSpPr>
        <p:spPr>
          <a:xfrm>
            <a:off x="789750" y="2797200"/>
            <a:ext cx="7735500" cy="792600"/>
          </a:xfrm>
          <a:prstGeom prst="rect">
            <a:avLst/>
          </a:prstGeom>
          <a:ln cap="flat" cmpd="sng" w="38100">
            <a:solidFill>
              <a:srgbClr val="FFE599"/>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sv"/>
              <a:t>By: Anton, Nina, Katharina, Astrid, Cassandra</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